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9" r:id="rId3"/>
    <p:sldId id="288" r:id="rId4"/>
    <p:sldId id="257" r:id="rId5"/>
    <p:sldId id="258" r:id="rId6"/>
    <p:sldId id="259" r:id="rId7"/>
    <p:sldId id="273" r:id="rId8"/>
    <p:sldId id="260" r:id="rId9"/>
    <p:sldId id="270" r:id="rId10"/>
    <p:sldId id="274" r:id="rId11"/>
    <p:sldId id="275" r:id="rId12"/>
    <p:sldId id="276" r:id="rId13"/>
    <p:sldId id="271" r:id="rId14"/>
    <p:sldId id="287" r:id="rId15"/>
    <p:sldId id="278" r:id="rId16"/>
    <p:sldId id="281" r:id="rId17"/>
    <p:sldId id="277" r:id="rId18"/>
    <p:sldId id="272" r:id="rId19"/>
    <p:sldId id="279" r:id="rId20"/>
    <p:sldId id="280" r:id="rId21"/>
    <p:sldId id="292" r:id="rId22"/>
    <p:sldId id="290" r:id="rId23"/>
    <p:sldId id="294" r:id="rId24"/>
    <p:sldId id="293" r:id="rId25"/>
    <p:sldId id="295" r:id="rId26"/>
    <p:sldId id="282" r:id="rId27"/>
    <p:sldId id="262" r:id="rId28"/>
    <p:sldId id="269" r:id="rId29"/>
    <p:sldId id="263" r:id="rId30"/>
    <p:sldId id="284" r:id="rId31"/>
    <p:sldId id="264" r:id="rId32"/>
    <p:sldId id="285" r:id="rId33"/>
    <p:sldId id="265" r:id="rId34"/>
    <p:sldId id="296" r:id="rId35"/>
    <p:sldId id="286" r:id="rId36"/>
    <p:sldId id="267" r:id="rId37"/>
    <p:sldId id="26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file:///C:\Users\Direccion\Desktop\Viernes\videos%20simevant\Antena%20de%20seguimiento.mp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ireccion\Desktop\Viernes\videos%20simevant\vuelo%20BVLOS.mp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Direccion\Desktop\Viernes\videos%20simevant\00000008.ASF" TargetMode="Externa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hdphoto" Target="../media/hdphoto5.wdp"/><Relationship Id="rId7" Type="http://schemas.openxmlformats.org/officeDocument/2006/relationships/image" Target="../media/image4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4.jpeg"/><Relationship Id="rId4" Type="http://schemas.openxmlformats.org/officeDocument/2006/relationships/image" Target="../media/image1.jpg"/><Relationship Id="rId9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smexico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Users\Direccion\Desktop\Viernes\videos%20simevant\Vuelos%20lanzamientos%20y%20aterrizajes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CE652-D679-49C4-B200-54C2DE1B8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531" y="1459800"/>
            <a:ext cx="7766936" cy="1646302"/>
          </a:xfrm>
        </p:spPr>
        <p:txBody>
          <a:bodyPr/>
          <a:lstStyle/>
          <a:p>
            <a:pPr algn="ctr"/>
            <a:r>
              <a:rPr lang="es-MX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Configuración de un RPAS de ala fija para vuelos más allá </a:t>
            </a:r>
            <a:br>
              <a:rPr lang="es-MX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línea visual (BVLOS).</a:t>
            </a:r>
            <a:br>
              <a:rPr lang="es-MX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203031-6687-4882-B5C1-492D07123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2267" y="3332758"/>
            <a:ext cx="8466751" cy="1096899"/>
          </a:xfrm>
        </p:spPr>
        <p:txBody>
          <a:bodyPr>
            <a:normAutofit/>
          </a:bodyPr>
          <a:lstStyle/>
          <a:p>
            <a:pPr algn="ctr"/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en C. Augusto H. Segovia C. e Ing. José E. Hernández M.</a:t>
            </a:r>
          </a:p>
          <a:p>
            <a:pPr algn="ctr"/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A9828D4C-9C07-43C5-9D06-045D0454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207" y="4300348"/>
            <a:ext cx="2449584" cy="244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0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4FF316F-AC68-4B31-9C2D-ADC6CB92A856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FA66602-C32F-4AB5-9087-99195140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025" y="328712"/>
            <a:ext cx="6070425" cy="1320800"/>
          </a:xfrm>
        </p:spPr>
        <p:txBody>
          <a:bodyPr>
            <a:normAutofit fontScale="90000"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Ofrece también algunos modos de vuelo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secundarios como: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3612208F-1A8E-43D7-AE1F-96FC7C9AC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22" y="1670499"/>
            <a:ext cx="10589082" cy="3880773"/>
          </a:xfrm>
        </p:spPr>
        <p:txBody>
          <a:bodyPr>
            <a:noAutofit/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TAKE: un modo secundario de STAB con soporte de escalada adicional para despegues rápidos y controlados.</a:t>
            </a:r>
          </a:p>
          <a:p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un modo secundario de AUTO, el piloto automático controla un aterrizaje automático,</a:t>
            </a:r>
          </a:p>
          <a:p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un modo secundario de AUTO, el piloto automático controla la altitud automática y el curso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(durante 5 km),</a:t>
            </a:r>
          </a:p>
          <a:p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X: un modo secundario de AUTO, el piloto automático controla el vuelo a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Waypoints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Ruta: un modo secundario de AUTO, el piloto automático controla el vuelo a través de una ruta,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- un modo secundario de AUTO, el piloto automático controla Auto RTH - Regresar a inicio (base o punto de partida),</a:t>
            </a:r>
          </a:p>
          <a:p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RWxxx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un modo secundario de AUTO, el piloto automático controla el vuelo automático a RTR - Regreso a la pista,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(*) - un modo secundario de AUTO, el piloto automático realiza un círculo AUTO en un punto GPS dado.</a:t>
            </a:r>
          </a:p>
        </p:txBody>
      </p:sp>
    </p:spTree>
    <p:extLst>
      <p:ext uri="{BB962C8B-B14F-4D97-AF65-F5344CB8AC3E}">
        <p14:creationId xmlns:p14="http://schemas.microsoft.com/office/powerpoint/2010/main" val="3147626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00" y="2028518"/>
            <a:ext cx="8596668" cy="4500770"/>
          </a:xfrm>
        </p:spPr>
        <p:txBody>
          <a:bodyPr>
            <a:normAutofit fontScale="90000"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Peso: 40 gr.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4 x 7.5 x 2.5 cm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Cables conectores de uso rudo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0ACB632-6946-4EF0-B178-BA81E8227BAD}"/>
              </a:ext>
            </a:extLst>
          </p:cNvPr>
          <p:cNvSpPr txBox="1">
            <a:spLocks/>
          </p:cNvSpPr>
          <p:nvPr/>
        </p:nvSpPr>
        <p:spPr>
          <a:xfrm>
            <a:off x="2008173" y="32871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Piloto Automático RTH </a:t>
            </a:r>
          </a:p>
        </p:txBody>
      </p:sp>
      <p:pic>
        <p:nvPicPr>
          <p:cNvPr id="9" name="Imagen 8" descr="Imagen que contiene circuito&#10;&#10;Descripción generada automáticamente">
            <a:extLst>
              <a:ext uri="{FF2B5EF4-FFF2-40B4-BE49-F238E27FC236}">
                <a16:creationId xmlns:a16="http://schemas.microsoft.com/office/drawing/2014/main" id="{154ADD02-0910-4EB7-B28C-627469134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9" t="9664" r="26575" b="40216"/>
          <a:stretch/>
        </p:blipFill>
        <p:spPr>
          <a:xfrm>
            <a:off x="5919884" y="3622428"/>
            <a:ext cx="4722120" cy="31727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F578F3-7452-4996-9A61-41D4A0268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10" t="24521" r="6535" b="9669"/>
          <a:stretch/>
        </p:blipFill>
        <p:spPr>
          <a:xfrm>
            <a:off x="535595" y="3559525"/>
            <a:ext cx="5088795" cy="32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59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89" y="1894294"/>
            <a:ext cx="9051142" cy="4500770"/>
          </a:xfrm>
        </p:spPr>
        <p:txBody>
          <a:bodyPr>
            <a:normAutofit fontScale="90000"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OSD es una de las características más peculiares ya que permite múltiples configuraciones  y despliegue de datos clave en pantalla, por ejemplo..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Posición GNSS, curso, tiempo y número de satélites visibles,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Altitud y velocidad sobre el suelo en unidades métricas o imperiales, 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Distancia y dirección a la base,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energía actual, de voltaje, consumida y pronosticada para aviones eléctricos y puntos de referencia.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último el OSD es compatible con el sistema </a:t>
            </a:r>
            <a:r>
              <a:rPr lang="es-MX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MAVLink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y </a:t>
            </a:r>
            <a:r>
              <a:rPr lang="es-MX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Pixhawk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4FF316F-AC68-4B31-9C2D-ADC6CB92A856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OSD (Despliegue de datos en </a:t>
            </a:r>
          </a:p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el monitor). 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3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89" y="1894294"/>
            <a:ext cx="9118254" cy="3768275"/>
          </a:xfrm>
        </p:spPr>
        <p:txBody>
          <a:bodyPr>
            <a:normAutofit fontScale="90000"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OSD con piloto automático puede mostrar información adicional sobre: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Horizonte artificial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Altitud barométrica,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Variómetro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(también proporciona señal acústica de vario y Gráfico de balanceo),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Rumbo magnético (brújula).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nuevo firmware 2.7, el OSD es compatible con el sistema </a:t>
            </a:r>
            <a:r>
              <a:rPr lang="es-MX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MAVLink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s-MX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Pixhawk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4FF316F-AC68-4B31-9C2D-ADC6CB92A856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OSD (Despliegue de datos en </a:t>
            </a:r>
          </a:p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el monitor). 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1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60C748-3AE6-4E1D-B697-98E82CAFCF0D}"/>
              </a:ext>
            </a:extLst>
          </p:cNvPr>
          <p:cNvSpPr txBox="1">
            <a:spLocks/>
          </p:cNvSpPr>
          <p:nvPr/>
        </p:nvSpPr>
        <p:spPr>
          <a:xfrm>
            <a:off x="2044056" y="349699"/>
            <a:ext cx="709147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Trasmisión de video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771240-75E3-4CAB-9F9A-BE850E2D2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202" y="1691486"/>
            <a:ext cx="8596668" cy="2152945"/>
          </a:xfrm>
        </p:spPr>
        <p:txBody>
          <a:bodyPr>
            <a:normAutofit/>
          </a:bodyPr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Transmisión de video en tiempo real de un watt de potencia a 1.2-1.3 GHz 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Cámara de video  a 480 líneas (no acepta HD y SECAM)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Antena para </a:t>
            </a:r>
            <a:r>
              <a:rPr lang="es-MX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FPVpro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1.3 GHz tipo “T”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7B1A0D43-835B-444D-867D-85FDA490E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3" name="Imagen 2" descr="Imagen que contiene interior, tabla, pequeño, blanco&#10;&#10;Descripción generada automáticamente">
            <a:extLst>
              <a:ext uri="{FF2B5EF4-FFF2-40B4-BE49-F238E27FC236}">
                <a16:creationId xmlns:a16="http://schemas.microsoft.com/office/drawing/2014/main" id="{2631C5B4-93F9-4214-ACA3-823A7C9F3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967" y="3844431"/>
            <a:ext cx="3660396" cy="2745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321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89" y="1894294"/>
            <a:ext cx="8596668" cy="4500770"/>
          </a:xfrm>
        </p:spPr>
        <p:txBody>
          <a:bodyPr>
            <a:normAutofit/>
          </a:bodyPr>
          <a:lstStyle/>
          <a:p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A46BF4C-7846-4079-94A0-3914FFC6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1" y="1915281"/>
            <a:ext cx="5138183" cy="38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sd with autopilot">
            <a:extLst>
              <a:ext uri="{FF2B5EF4-FFF2-40B4-BE49-F238E27FC236}">
                <a16:creationId xmlns:a16="http://schemas.microsoft.com/office/drawing/2014/main" id="{C5D73550-9017-46CA-AE90-20271FF2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56" y="1915281"/>
            <a:ext cx="5138181" cy="38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51665ED-3F1C-46D4-9621-8A706406581C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OSD (Despliegue de datos en </a:t>
            </a:r>
          </a:p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la pantalla). </a:t>
            </a:r>
          </a:p>
        </p:txBody>
      </p:sp>
    </p:spTree>
    <p:extLst>
      <p:ext uri="{BB962C8B-B14F-4D97-AF65-F5344CB8AC3E}">
        <p14:creationId xmlns:p14="http://schemas.microsoft.com/office/powerpoint/2010/main" val="358508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D4B7460B-DF6D-45B3-B85B-07AB1A5B3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57" y="1816729"/>
            <a:ext cx="10054559" cy="5590839"/>
          </a:xfrm>
        </p:spPr>
        <p:txBody>
          <a:bodyPr>
            <a:normAutofit/>
          </a:bodyPr>
          <a:lstStyle/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Una característica importante son los aterrizajes con la función  </a:t>
            </a:r>
            <a:r>
              <a:rPr lang="es-MX" sz="2400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ILS  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(Instrumental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Landing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que son aterrizajes automáticos en una pista programada,  muy útil en vuelos nocturnos o con niebla.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5AFBC3-7320-44F7-9B80-B603B398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78" y="3126985"/>
            <a:ext cx="5457054" cy="36268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3A870A-858F-4C1C-B139-FEB9B15C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058" y="3126985"/>
            <a:ext cx="5606764" cy="3626870"/>
          </a:xfrm>
          <a:prstGeom prst="rect">
            <a:avLst/>
          </a:prstGeom>
        </p:spPr>
      </p:pic>
      <p:pic>
        <p:nvPicPr>
          <p:cNvPr id="6" name="Imagen 5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F85A493B-843B-407E-A279-2FF92155F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0BF8A3-78AB-40F9-9343-E07B056D0CCA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OSD (Despliegue de datos en </a:t>
            </a:r>
          </a:p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la pantalla). </a:t>
            </a:r>
          </a:p>
        </p:txBody>
      </p:sp>
    </p:spTree>
    <p:extLst>
      <p:ext uri="{BB962C8B-B14F-4D97-AF65-F5344CB8AC3E}">
        <p14:creationId xmlns:p14="http://schemas.microsoft.com/office/powerpoint/2010/main" val="2062081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89" y="1894294"/>
            <a:ext cx="8596668" cy="4500770"/>
          </a:xfrm>
        </p:spPr>
        <p:txBody>
          <a:bodyPr>
            <a:normAutofit/>
          </a:bodyPr>
          <a:lstStyle/>
          <a:p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9CAC5E2-0C63-45DA-A854-4636FBA75143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OSD (Despliegue de datos en </a:t>
            </a:r>
          </a:p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el monitor).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65950B-A852-4D1E-BE61-DD1FAECE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90" y="2467957"/>
            <a:ext cx="5303867" cy="3345856"/>
          </a:xfrm>
          <a:prstGeom prst="rect">
            <a:avLst/>
          </a:prstGeom>
        </p:spPr>
      </p:pic>
      <p:pic>
        <p:nvPicPr>
          <p:cNvPr id="1026" name="Picture 2" descr="FVP OSD connectors">
            <a:extLst>
              <a:ext uri="{FF2B5EF4-FFF2-40B4-BE49-F238E27FC236}">
                <a16:creationId xmlns:a16="http://schemas.microsoft.com/office/drawing/2014/main" id="{C2016360-C7AD-4EE9-9DEA-4AE6833B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" y="2362551"/>
            <a:ext cx="6090705" cy="372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27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89" y="1894294"/>
            <a:ext cx="8596668" cy="4500770"/>
          </a:xfrm>
        </p:spPr>
        <p:txBody>
          <a:bodyPr>
            <a:normAutofit/>
          </a:bodyPr>
          <a:lstStyle/>
          <a:p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4FF316F-AC68-4B31-9C2D-ADC6CB92A856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86737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FPV Estación tierra y antena de seguimiento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0C73A0C-A010-448B-8400-184679C44752}"/>
              </a:ext>
            </a:extLst>
          </p:cNvPr>
          <p:cNvSpPr/>
          <p:nvPr/>
        </p:nvSpPr>
        <p:spPr>
          <a:xfrm>
            <a:off x="831089" y="2120489"/>
            <a:ext cx="76060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Decodificador de telemetría,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Controlador de antena de seguimiento,</a:t>
            </a:r>
          </a:p>
          <a:p>
            <a:r>
              <a:rPr 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Diversity</a:t>
            </a: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2 canales basada en análisis de señal de video,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salidas de video separadas,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Registro de telemetría en tarjeta microSD,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Pantalla LCD con panel táctil como interfaz de usuario.</a:t>
            </a:r>
          </a:p>
          <a:p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ser completamente funcional, la estación terrestre FPV necesita:</a:t>
            </a:r>
          </a:p>
          <a:p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de antena de seguimiento,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servos estándar 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Conmutador BEC para alimentar servos,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o 2 receptores de video con antenas,</a:t>
            </a:r>
          </a:p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 de alimentación de 12V.</a:t>
            </a:r>
          </a:p>
        </p:txBody>
      </p:sp>
      <p:pic>
        <p:nvPicPr>
          <p:cNvPr id="11" name="Imagen 10" descr="Imagen que contiene interior, tabla, libro, par&#10;&#10;Descripción generada automáticamente">
            <a:extLst>
              <a:ext uri="{FF2B5EF4-FFF2-40B4-BE49-F238E27FC236}">
                <a16:creationId xmlns:a16="http://schemas.microsoft.com/office/drawing/2014/main" id="{C5B3936A-11C1-4331-8743-B5AABA74B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4" t="857" r="18134" b="29174"/>
          <a:stretch/>
        </p:blipFill>
        <p:spPr>
          <a:xfrm>
            <a:off x="8883941" y="1016390"/>
            <a:ext cx="2982029" cy="229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D7B963-51ED-4D31-93F4-DCA8959BE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7542" r="12866" b="24444"/>
          <a:stretch/>
        </p:blipFill>
        <p:spPr bwMode="auto">
          <a:xfrm>
            <a:off x="9334743" y="3921068"/>
            <a:ext cx="2303685" cy="290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144B5CE-BB79-47F8-9449-28BAE632CEE0}"/>
              </a:ext>
            </a:extLst>
          </p:cNvPr>
          <p:cNvSpPr txBox="1"/>
          <p:nvPr/>
        </p:nvSpPr>
        <p:spPr>
          <a:xfrm>
            <a:off x="9504687" y="3429000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x 8 x 3.5 cm</a:t>
            </a:r>
          </a:p>
        </p:txBody>
      </p:sp>
    </p:spTree>
    <p:extLst>
      <p:ext uri="{BB962C8B-B14F-4D97-AF65-F5344CB8AC3E}">
        <p14:creationId xmlns:p14="http://schemas.microsoft.com/office/powerpoint/2010/main" val="109815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0535CA3E-257D-48C1-989F-D3F25048A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4098" name="Picture 2" descr="Telemetry data">
            <a:extLst>
              <a:ext uri="{FF2B5EF4-FFF2-40B4-BE49-F238E27FC236}">
                <a16:creationId xmlns:a16="http://schemas.microsoft.com/office/drawing/2014/main" id="{26CD7F3F-C2F8-4CC3-B3EE-440309DD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26" y="2357582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cking antenna settings">
            <a:extLst>
              <a:ext uri="{FF2B5EF4-FFF2-40B4-BE49-F238E27FC236}">
                <a16:creationId xmlns:a16="http://schemas.microsoft.com/office/drawing/2014/main" id="{D1D9FBEA-3E2F-495E-B5D5-AF30059C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54" y="2357582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ight track">
            <a:extLst>
              <a:ext uri="{FF2B5EF4-FFF2-40B4-BE49-F238E27FC236}">
                <a16:creationId xmlns:a16="http://schemas.microsoft.com/office/drawing/2014/main" id="{A0CDB243-4C2C-45FF-B466-78A66576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4" y="2357582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EDE1A4B-AE57-49C4-BC3A-FF713BEE641B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86737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FPV Estación tierra y antena de seguimiento</a:t>
            </a:r>
          </a:p>
        </p:txBody>
      </p:sp>
      <p:pic>
        <p:nvPicPr>
          <p:cNvPr id="4106" name="Picture 10" descr="Ground Station connectors">
            <a:extLst>
              <a:ext uri="{FF2B5EF4-FFF2-40B4-BE49-F238E27FC236}">
                <a16:creationId xmlns:a16="http://schemas.microsoft.com/office/drawing/2014/main" id="{75EE6609-219F-4F93-B3CC-0B8FB485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8" y="2209801"/>
            <a:ext cx="4673748" cy="34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8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8" y="328712"/>
            <a:ext cx="6571353" cy="1320800"/>
          </a:xfrm>
        </p:spPr>
        <p:txBody>
          <a:bodyPr/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</a:p>
        </p:txBody>
      </p:sp>
      <p:pic>
        <p:nvPicPr>
          <p:cNvPr id="4" name="Imagen 3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CC2EDA7E-2868-491D-B5E9-7C0ACDCD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BE05EC81-BF49-4298-833D-339310C96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58" y="2076771"/>
            <a:ext cx="9052958" cy="1002061"/>
          </a:xfrm>
        </p:spPr>
        <p:txBody>
          <a:bodyPr>
            <a:noAutofit/>
          </a:bodyPr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UASMÉXICO  es una microempresa fundada  en octubre de 2016 formado por un grupo interdisciplinario de profesionales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Nuestra fortaleza es la atención  de  trabajos  relacionados con el Medio Ambiente, Pericia, Geomática, Fotogrametría y Topografía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Nuestra área de oportunidad fue el uso, capacitación, venta y asesoría de los RPAS.</a:t>
            </a:r>
          </a:p>
          <a:p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808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0535CA3E-257D-48C1-989F-D3F25048A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4F95ADD-D744-445E-9560-352C8EE92CD6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86737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FPV Estación tierra y antena de seguimiento y receptor de video</a:t>
            </a:r>
          </a:p>
        </p:txBody>
      </p:sp>
      <p:pic>
        <p:nvPicPr>
          <p:cNvPr id="3" name="Imagen 2" descr="Imagen que contiene exterior, aire, firmar, agua&#10;&#10;Descripción generada automáticamente">
            <a:extLst>
              <a:ext uri="{FF2B5EF4-FFF2-40B4-BE49-F238E27FC236}">
                <a16:creationId xmlns:a16="http://schemas.microsoft.com/office/drawing/2014/main" id="{4E7D193E-69FF-4890-AF3E-58BF822F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7646" y="1628165"/>
            <a:ext cx="3096512" cy="2322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interior, verde, tabla, cuarto&#10;&#10;Descripción generada automáticamente">
            <a:extLst>
              <a:ext uri="{FF2B5EF4-FFF2-40B4-BE49-F238E27FC236}">
                <a16:creationId xmlns:a16="http://schemas.microsoft.com/office/drawing/2014/main" id="{754AADC1-63BE-4C7D-8561-3ADF47211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646" y="4274841"/>
            <a:ext cx="3095624" cy="232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exterior, edificio, nieve, hombre&#10;&#10;Descripción generada automáticamente">
            <a:extLst>
              <a:ext uri="{FF2B5EF4-FFF2-40B4-BE49-F238E27FC236}">
                <a16:creationId xmlns:a16="http://schemas.microsoft.com/office/drawing/2014/main" id="{07DAD179-4180-40F3-970A-51291FAC6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95362" y="2221602"/>
            <a:ext cx="4999951" cy="374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92E06-B73D-43EA-83F0-933696A29BB7}"/>
              </a:ext>
            </a:extLst>
          </p:cNvPr>
          <p:cNvSpPr/>
          <p:nvPr/>
        </p:nvSpPr>
        <p:spPr>
          <a:xfrm>
            <a:off x="445633" y="2233413"/>
            <a:ext cx="4152551" cy="320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Sistema de antena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tracker</a:t>
            </a: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para seguimiento del RPAS </a:t>
            </a: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 video  en tiempo real a </a:t>
            </a:r>
          </a:p>
          <a:p>
            <a:pPr marL="342900" lvl="0" indent="-342900">
              <a:lnSpc>
                <a:spcPts val="1200"/>
              </a:lnSpc>
              <a:buFont typeface="Symbol" panose="05050102010706020507" pitchFamily="18" charset="2"/>
              <a:buChar char=""/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1.2-1.3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Ghz</a:t>
            </a: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Receptor 900Mhz a 1.3GHz </a:t>
            </a: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 VDC</a:t>
            </a: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Antena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BiQuad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Inverted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Vee</a:t>
            </a: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1.2Ghz, 10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Dbi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(8 km a 700 </a:t>
            </a:r>
          </a:p>
          <a:p>
            <a:pPr lvl="0">
              <a:lnSpc>
                <a:spcPts val="1200"/>
              </a:lnSpc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</a:pP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mW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2" name="Botón de acción: vídeo 1">
            <a:hlinkClick r:id="rId7" action="ppaction://hlinkfile" highlightClick="1"/>
            <a:extLst>
              <a:ext uri="{FF2B5EF4-FFF2-40B4-BE49-F238E27FC236}">
                <a16:creationId xmlns:a16="http://schemas.microsoft.com/office/drawing/2014/main" id="{FE419DD3-3F15-41C3-A920-6308098B2EAD}"/>
              </a:ext>
            </a:extLst>
          </p:cNvPr>
          <p:cNvSpPr/>
          <p:nvPr/>
        </p:nvSpPr>
        <p:spPr>
          <a:xfrm>
            <a:off x="10271467" y="638849"/>
            <a:ext cx="508000" cy="371250"/>
          </a:xfrm>
          <a:prstGeom prst="actionButtonMovi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80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1764145" y="19126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Configuración y programación del OSD, Piloto Automático y GS </a:t>
            </a:r>
          </a:p>
        </p:txBody>
      </p:sp>
      <p:pic>
        <p:nvPicPr>
          <p:cNvPr id="5" name="Imagen 4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495E61A-C19F-4424-92B2-4791F019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757F9D-AFD2-41E7-99F4-409A6CCD7A86}"/>
              </a:ext>
            </a:extLst>
          </p:cNvPr>
          <p:cNvSpPr txBox="1"/>
          <p:nvPr/>
        </p:nvSpPr>
        <p:spPr>
          <a:xfrm flipH="1">
            <a:off x="4067264" y="1430289"/>
            <a:ext cx="32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con la computadora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EBB9B2-36FE-4926-9BF5-FABFDF94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8940" b="41953"/>
          <a:stretch/>
        </p:blipFill>
        <p:spPr>
          <a:xfrm>
            <a:off x="1708727" y="1836120"/>
            <a:ext cx="7554144" cy="48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1764145" y="19126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Configuración y programación del OSD, Piloto Automático y GS </a:t>
            </a:r>
          </a:p>
        </p:txBody>
      </p:sp>
      <p:pic>
        <p:nvPicPr>
          <p:cNvPr id="5" name="Imagen 4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495E61A-C19F-4424-92B2-4791F019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83BADC5-E743-47FB-A6B1-6EF9EC750B5B}"/>
              </a:ext>
            </a:extLst>
          </p:cNvPr>
          <p:cNvSpPr txBox="1"/>
          <p:nvPr/>
        </p:nvSpPr>
        <p:spPr>
          <a:xfrm flipH="1">
            <a:off x="4067264" y="1430289"/>
            <a:ext cx="32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con la computadora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3D35380-460B-4E92-9DAC-475018992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963" y="1777815"/>
            <a:ext cx="8691419" cy="488892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71E993B-9E9F-499A-B3E6-168F07EBF776}"/>
              </a:ext>
            </a:extLst>
          </p:cNvPr>
          <p:cNvSpPr/>
          <p:nvPr/>
        </p:nvSpPr>
        <p:spPr>
          <a:xfrm>
            <a:off x="401372" y="2190951"/>
            <a:ext cx="2840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Muestra el número de </a:t>
            </a:r>
            <a:r>
              <a:rPr lang="es-MX" dirty="0" err="1"/>
              <a:t>waypoint</a:t>
            </a:r>
            <a:r>
              <a:rPr lang="es-MX" dirty="0"/>
              <a:t> en relación con el cual se determina la dirección del "punto" (el retorno o el dirección de donde volará el piloto automático en el modo "automático").</a:t>
            </a:r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2541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1764145" y="19126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Configuración y programación del OSD, Piloto Automático y GS </a:t>
            </a:r>
          </a:p>
        </p:txBody>
      </p:sp>
      <p:pic>
        <p:nvPicPr>
          <p:cNvPr id="5" name="Imagen 4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495E61A-C19F-4424-92B2-4791F019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F58F7CD-4424-4320-8029-BBBB63AB0EEA}"/>
              </a:ext>
            </a:extLst>
          </p:cNvPr>
          <p:cNvSpPr txBox="1"/>
          <p:nvPr/>
        </p:nvSpPr>
        <p:spPr>
          <a:xfrm flipH="1">
            <a:off x="4067264" y="1430289"/>
            <a:ext cx="32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con la computadora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F5F44F-0DB3-46A5-AE6A-6B9B2C02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05" y="1766847"/>
            <a:ext cx="8710917" cy="489989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20DE002-6B94-49E9-AF3C-000F3A21760D}"/>
              </a:ext>
            </a:extLst>
          </p:cNvPr>
          <p:cNvSpPr/>
          <p:nvPr/>
        </p:nvSpPr>
        <p:spPr>
          <a:xfrm>
            <a:off x="401371" y="2241835"/>
            <a:ext cx="28052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Las rutas en el sistema FPV funcionalidad para definir rutas largas de segmentos múltiples y luego seguir estas rutas predefinidas durante el vuelo. A diferencia de los puntos de referencia, la función Rutas prácticamente no tiene límite en la longitud o forma de las rutas de vuelo predefinidas. </a:t>
            </a:r>
          </a:p>
        </p:txBody>
      </p:sp>
    </p:spTree>
    <p:extLst>
      <p:ext uri="{BB962C8B-B14F-4D97-AF65-F5344CB8AC3E}">
        <p14:creationId xmlns:p14="http://schemas.microsoft.com/office/powerpoint/2010/main" val="83424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1764145" y="19126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Configuración y programación del OSD, Piloto Automático y GS </a:t>
            </a:r>
          </a:p>
        </p:txBody>
      </p:sp>
      <p:pic>
        <p:nvPicPr>
          <p:cNvPr id="5" name="Imagen 4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495E61A-C19F-4424-92B2-4791F019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E637A12-7813-4AE4-A75E-3B6E07AFCED4}"/>
              </a:ext>
            </a:extLst>
          </p:cNvPr>
          <p:cNvSpPr txBox="1"/>
          <p:nvPr/>
        </p:nvSpPr>
        <p:spPr>
          <a:xfrm flipH="1">
            <a:off x="4067264" y="1430289"/>
            <a:ext cx="32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con la computadora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6D43FC-2568-41B9-9C0D-6A21DCD6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42" b="28889"/>
          <a:stretch/>
        </p:blipFill>
        <p:spPr>
          <a:xfrm>
            <a:off x="3888508" y="1799621"/>
            <a:ext cx="8016993" cy="48768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884FA6E-AFE5-4895-B3FD-0875576F18D2}"/>
              </a:ext>
            </a:extLst>
          </p:cNvPr>
          <p:cNvSpPr/>
          <p:nvPr/>
        </p:nvSpPr>
        <p:spPr>
          <a:xfrm>
            <a:off x="401371" y="1975863"/>
            <a:ext cx="32847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La pista se puede definir directamente desde el menú OSD </a:t>
            </a:r>
            <a:r>
              <a:rPr lang="es-MX" dirty="0" err="1"/>
              <a:t>Runways</a:t>
            </a:r>
            <a:r>
              <a:rPr lang="es-MX" dirty="0"/>
              <a:t>, o en </a:t>
            </a:r>
            <a:r>
              <a:rPr lang="es-MX" dirty="0" err="1"/>
              <a:t>FPV_manager</a:t>
            </a:r>
            <a:r>
              <a:rPr lang="es-MX" dirty="0"/>
              <a:t> en el mapa, y cargar en OSD, la pista se define por la ubicación del GPS donde el avión debe tocar el suelo, el curso de aproximación a esta pista y el ángulo de la pendiente de planeo. Para la visualización de la pista se puede definir el ancho y la longitud del campo de aviación, junto con el curso de aproximación, como WE90</a:t>
            </a:r>
          </a:p>
        </p:txBody>
      </p:sp>
    </p:spTree>
    <p:extLst>
      <p:ext uri="{BB962C8B-B14F-4D97-AF65-F5344CB8AC3E}">
        <p14:creationId xmlns:p14="http://schemas.microsoft.com/office/powerpoint/2010/main" val="3810710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1764145" y="19126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Configuración y programación del OSD, Piloto Automático y GS </a:t>
            </a:r>
          </a:p>
        </p:txBody>
      </p:sp>
      <p:pic>
        <p:nvPicPr>
          <p:cNvPr id="5" name="Imagen 4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495E61A-C19F-4424-92B2-4791F019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E8CA7E-7827-4B30-A8B4-D9BA74881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273" b="41818"/>
          <a:stretch/>
        </p:blipFill>
        <p:spPr>
          <a:xfrm>
            <a:off x="1573446" y="1799621"/>
            <a:ext cx="8539633" cy="486711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EDE3B71-F035-4497-B752-9FAAFAF5F2FD}"/>
              </a:ext>
            </a:extLst>
          </p:cNvPr>
          <p:cNvSpPr txBox="1"/>
          <p:nvPr/>
        </p:nvSpPr>
        <p:spPr>
          <a:xfrm flipH="1">
            <a:off x="4067264" y="1430289"/>
            <a:ext cx="32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con la computadora</a:t>
            </a:r>
          </a:p>
        </p:txBody>
      </p:sp>
    </p:spTree>
    <p:extLst>
      <p:ext uri="{BB962C8B-B14F-4D97-AF65-F5344CB8AC3E}">
        <p14:creationId xmlns:p14="http://schemas.microsoft.com/office/powerpoint/2010/main" val="3532360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2E4AE24-96B4-4C65-AFEB-62CD682A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1406D80-5029-4461-AF68-97FA8C045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2" b="18249"/>
          <a:stretch/>
        </p:blipFill>
        <p:spPr>
          <a:xfrm>
            <a:off x="1454600" y="2715526"/>
            <a:ext cx="4734290" cy="3335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Imagen que contiene tabla&#10;&#10;Descripción generada automáticamente">
            <a:extLst>
              <a:ext uri="{FF2B5EF4-FFF2-40B4-BE49-F238E27FC236}">
                <a16:creationId xmlns:a16="http://schemas.microsoft.com/office/drawing/2014/main" id="{2058D655-4FE5-4BC6-AA49-3FF37674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807" y="2715525"/>
            <a:ext cx="4447627" cy="3335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4ACC0CD-2F1F-4D79-BA44-1A5A429DAD4F}"/>
              </a:ext>
            </a:extLst>
          </p:cNvPr>
          <p:cNvSpPr/>
          <p:nvPr/>
        </p:nvSpPr>
        <p:spPr>
          <a:xfrm>
            <a:off x="2466108" y="1417113"/>
            <a:ext cx="723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/>
                <a:ea typeface="Calibri" panose="020F0502020204030204" pitchFamily="34" charset="0"/>
                <a:cs typeface="Times New Roman" panose="02020603050405020304" pitchFamily="18" charset="0"/>
              </a:rPr>
              <a:t>DragonLink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/>
                <a:ea typeface="Calibri" panose="020F0502020204030204" pitchFamily="34" charset="0"/>
                <a:cs typeface="Times New Roman" panose="02020603050405020304" pitchFamily="18" charset="0"/>
              </a:rPr>
              <a:t>  es Dispositivo para el radio control de larga distancia de   1.0 W de potencia a 435 MHz y + 30 dBi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5804A18-4E37-4F5C-9F75-770542C74D10}"/>
              </a:ext>
            </a:extLst>
          </p:cNvPr>
          <p:cNvSpPr txBox="1">
            <a:spLocks/>
          </p:cNvSpPr>
          <p:nvPr/>
        </p:nvSpPr>
        <p:spPr>
          <a:xfrm>
            <a:off x="1764145" y="191262"/>
            <a:ext cx="734291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Transmisor del Radio control y receptor en el piloto automático</a:t>
            </a:r>
          </a:p>
        </p:txBody>
      </p:sp>
    </p:spTree>
    <p:extLst>
      <p:ext uri="{BB962C8B-B14F-4D97-AF65-F5344CB8AC3E}">
        <p14:creationId xmlns:p14="http://schemas.microsoft.com/office/powerpoint/2010/main" val="4205472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B9B30D9-5D25-474F-8918-91993B2DF922}"/>
              </a:ext>
            </a:extLst>
          </p:cNvPr>
          <p:cNvSpPr txBox="1">
            <a:spLocks/>
          </p:cNvSpPr>
          <p:nvPr/>
        </p:nvSpPr>
        <p:spPr>
          <a:xfrm>
            <a:off x="2270643" y="32871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Baterías 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0535CA3E-257D-48C1-989F-D3F25048A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F757C11-E9C7-4323-A899-65658989A037}"/>
              </a:ext>
            </a:extLst>
          </p:cNvPr>
          <p:cNvSpPr txBox="1"/>
          <p:nvPr/>
        </p:nvSpPr>
        <p:spPr>
          <a:xfrm>
            <a:off x="1183425" y="1851870"/>
            <a:ext cx="97977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probaron tres tipos de baterías:</a:t>
            </a:r>
          </a:p>
          <a:p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25C 4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14.8v 5800, 531 gr.; tiempo de vuelo: 12-15 min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30C 4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14.8v 8000, 727 gr., tiempo de vuelo: 25-30 min.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Li-Ion 4 </a:t>
            </a:r>
            <a:r>
              <a:rPr 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14.8 v 14.0Ah 320w 809 gr., tiempo de vuelo: &gt;60 min</a:t>
            </a:r>
          </a:p>
          <a:p>
            <a:pPr marL="457200" indent="-457200">
              <a:buFont typeface="+mj-lt"/>
              <a:buAutoNum type="arabicPeriod"/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amarillo, negro, teléfono, tabla&#10;&#10;Descripción generada automáticamente">
            <a:extLst>
              <a:ext uri="{FF2B5EF4-FFF2-40B4-BE49-F238E27FC236}">
                <a16:creationId xmlns:a16="http://schemas.microsoft.com/office/drawing/2014/main" id="{B1198A45-B8A7-4BE6-8590-F1ACF5D1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634" y="4352254"/>
            <a:ext cx="2779130" cy="208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Imagen que contiene tabla, alimentos, azul&#10;&#10;Descripción generada automáticamente">
            <a:extLst>
              <a:ext uri="{FF2B5EF4-FFF2-40B4-BE49-F238E27FC236}">
                <a16:creationId xmlns:a16="http://schemas.microsoft.com/office/drawing/2014/main" id="{5D056568-D503-478A-9618-BBB015EF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973" y="4350455"/>
            <a:ext cx="2779131" cy="208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 descr="Imagen que contiene tabla&#10;&#10;Descripción generada automáticamente">
            <a:extLst>
              <a:ext uri="{FF2B5EF4-FFF2-40B4-BE49-F238E27FC236}">
                <a16:creationId xmlns:a16="http://schemas.microsoft.com/office/drawing/2014/main" id="{83AC8F3B-783C-424D-981E-F1686C439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313" y="4403172"/>
            <a:ext cx="2834821" cy="212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0982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215341" y="10236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Pruebas de vuelo 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D4B7460B-DF6D-45B3-B85B-07AB1A5B3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84" y="2935364"/>
            <a:ext cx="8089163" cy="3979856"/>
          </a:xfrm>
        </p:spPr>
        <p:txBody>
          <a:bodyPr>
            <a:normAutofit/>
          </a:bodyPr>
          <a:lstStyle/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 llevaron a cabo 9 pruebas de vuelo:</a:t>
            </a:r>
          </a:p>
          <a:p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1.- Se realizó prueba de tiempo de vuelo (3p) (CDMX)</a:t>
            </a:r>
          </a:p>
          <a:p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2.- Se realizó prueba de modos de vuelo  (4p) (CDMX)</a:t>
            </a:r>
          </a:p>
          <a:p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3.- Se realizo prueba de distancia de vuelo (3p)(QROO)</a:t>
            </a:r>
          </a:p>
        </p:txBody>
      </p:sp>
      <p:pic>
        <p:nvPicPr>
          <p:cNvPr id="3" name="Gráfico 2" descr="Marca de verificación">
            <a:extLst>
              <a:ext uri="{FF2B5EF4-FFF2-40B4-BE49-F238E27FC236}">
                <a16:creationId xmlns:a16="http://schemas.microsoft.com/office/drawing/2014/main" id="{C8352C97-CA21-4F31-911F-322B70EA5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9747" y="3553692"/>
            <a:ext cx="914400" cy="914400"/>
          </a:xfrm>
          <a:prstGeom prst="rect">
            <a:avLst/>
          </a:prstGeom>
        </p:spPr>
      </p:pic>
      <p:pic>
        <p:nvPicPr>
          <p:cNvPr id="6" name="Gráfico 5" descr="Marca de verificación">
            <a:extLst>
              <a:ext uri="{FF2B5EF4-FFF2-40B4-BE49-F238E27FC236}">
                <a16:creationId xmlns:a16="http://schemas.microsoft.com/office/drawing/2014/main" id="{E6580B9F-6FCB-429E-BAE3-D846FE38D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9747" y="4468092"/>
            <a:ext cx="914400" cy="914400"/>
          </a:xfrm>
          <a:prstGeom prst="rect">
            <a:avLst/>
          </a:prstGeom>
        </p:spPr>
      </p:pic>
      <p:pic>
        <p:nvPicPr>
          <p:cNvPr id="7" name="Gráfico 6" descr="Marca de verificación">
            <a:extLst>
              <a:ext uri="{FF2B5EF4-FFF2-40B4-BE49-F238E27FC236}">
                <a16:creationId xmlns:a16="http://schemas.microsoft.com/office/drawing/2014/main" id="{EFA3C0B6-0438-4CED-A833-8C2A590E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9747" y="5720774"/>
            <a:ext cx="914400" cy="914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2943DCB-EA05-4550-A7A3-ED7B472273FB}"/>
              </a:ext>
            </a:extLst>
          </p:cNvPr>
          <p:cNvSpPr txBox="1"/>
          <p:nvPr/>
        </p:nvSpPr>
        <p:spPr>
          <a:xfrm flipH="1">
            <a:off x="1519388" y="1023778"/>
            <a:ext cx="9528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 a las pruebas de vuelo se realizaron entrenamientos  con un simulador profesional de vuelo para FPV y OSD  (</a:t>
            </a:r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AereoSim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A9A1EC-3676-4002-8B76-163FF6806AA8}"/>
              </a:ext>
            </a:extLst>
          </p:cNvPr>
          <p:cNvSpPr txBox="1"/>
          <p:nvPr/>
        </p:nvSpPr>
        <p:spPr>
          <a:xfrm>
            <a:off x="999884" y="2134821"/>
            <a:ext cx="900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Las pruebas se realizaron en dos sitios CDMX y Quintana Roo</a:t>
            </a:r>
          </a:p>
        </p:txBody>
      </p:sp>
    </p:spTree>
    <p:extLst>
      <p:ext uri="{BB962C8B-B14F-4D97-AF65-F5344CB8AC3E}">
        <p14:creationId xmlns:p14="http://schemas.microsoft.com/office/powerpoint/2010/main" val="2911535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2247256" y="32871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Pruebas de vuelo</a:t>
            </a:r>
          </a:p>
        </p:txBody>
      </p:sp>
      <p:pic>
        <p:nvPicPr>
          <p:cNvPr id="12" name="Imagen 11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2E4AE24-96B4-4C65-AFEB-62CD682A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6" name="Botón de acción: vídeo 5">
            <a:hlinkClick r:id="rId3" action="ppaction://hlinkfile" highlightClick="1"/>
            <a:extLst>
              <a:ext uri="{FF2B5EF4-FFF2-40B4-BE49-F238E27FC236}">
                <a16:creationId xmlns:a16="http://schemas.microsoft.com/office/drawing/2014/main" id="{84CAD4BE-6520-40F7-8070-90C640C36731}"/>
              </a:ext>
            </a:extLst>
          </p:cNvPr>
          <p:cNvSpPr/>
          <p:nvPr/>
        </p:nvSpPr>
        <p:spPr>
          <a:xfrm>
            <a:off x="10335491" y="924571"/>
            <a:ext cx="766619" cy="480291"/>
          </a:xfrm>
          <a:prstGeom prst="actionButtonMovi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DAE49C-C50E-4851-817C-4B6DE3290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0" t="6734" r="15227" b="8148"/>
          <a:stretch/>
        </p:blipFill>
        <p:spPr>
          <a:xfrm>
            <a:off x="512647" y="1975606"/>
            <a:ext cx="5458868" cy="3717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C3E98C-FF39-4C88-BC2C-92420E5F9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0" t="6017" r="15073" b="8454"/>
          <a:stretch/>
        </p:blipFill>
        <p:spPr>
          <a:xfrm>
            <a:off x="6220487" y="1975606"/>
            <a:ext cx="5747390" cy="3815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287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8" y="328712"/>
            <a:ext cx="6571353" cy="1320800"/>
          </a:xfrm>
        </p:spPr>
        <p:txBody>
          <a:bodyPr/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</a:p>
        </p:txBody>
      </p:sp>
      <p:pic>
        <p:nvPicPr>
          <p:cNvPr id="4" name="Imagen 3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CC2EDA7E-2868-491D-B5E9-7C0ACDCD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7C03240C-C910-4DEA-B967-106089EE4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58" y="2660785"/>
            <a:ext cx="9052958" cy="1002061"/>
          </a:xfrm>
        </p:spPr>
        <p:txBody>
          <a:bodyPr>
            <a:noAutofit/>
          </a:bodyPr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3DRobtics Iris plus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3DRobotis X8 </a:t>
            </a:r>
            <a:r>
              <a:rPr lang="es-MX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octocóptero</a:t>
            </a: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DJI Mavic Pro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DJI Phantom 4 Pro V2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fija Talón*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delta Skywalker X8*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Ala Fija  Skywalker 1800*</a:t>
            </a:r>
          </a:p>
          <a:p>
            <a:pPr marL="0" indent="0">
              <a:buNone/>
            </a:pP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37DFEB-6499-4465-A629-425AC74B9927}"/>
              </a:ext>
            </a:extLst>
          </p:cNvPr>
          <p:cNvSpPr txBox="1"/>
          <p:nvPr/>
        </p:nvSpPr>
        <p:spPr>
          <a:xfrm>
            <a:off x="1702965" y="1598602"/>
            <a:ext cx="10345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Hemos usado  diferentes tipo , modelos y marcas de RPAS especialmente </a:t>
            </a:r>
          </a:p>
          <a:p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Impacto Ambiental, Pericia y Fotogrametría</a:t>
            </a:r>
          </a:p>
        </p:txBody>
      </p:sp>
      <p:pic>
        <p:nvPicPr>
          <p:cNvPr id="6" name="Gráfico 5" descr="Marca de verificación">
            <a:extLst>
              <a:ext uri="{FF2B5EF4-FFF2-40B4-BE49-F238E27FC236}">
                <a16:creationId xmlns:a16="http://schemas.microsoft.com/office/drawing/2014/main" id="{2418E148-8797-438E-991B-F697A2EEA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2352" y="3745209"/>
            <a:ext cx="914400" cy="914400"/>
          </a:xfrm>
          <a:prstGeom prst="rect">
            <a:avLst/>
          </a:prstGeom>
        </p:spPr>
      </p:pic>
      <p:pic>
        <p:nvPicPr>
          <p:cNvPr id="7" name="Gráfico 6" descr="Marca de verificación">
            <a:extLst>
              <a:ext uri="{FF2B5EF4-FFF2-40B4-BE49-F238E27FC236}">
                <a16:creationId xmlns:a16="http://schemas.microsoft.com/office/drawing/2014/main" id="{01C90FDA-06A6-400B-9DCF-7CEF09238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088" y="3288009"/>
            <a:ext cx="914400" cy="914400"/>
          </a:xfrm>
          <a:prstGeom prst="rect">
            <a:avLst/>
          </a:prstGeom>
        </p:spPr>
      </p:pic>
      <p:pic>
        <p:nvPicPr>
          <p:cNvPr id="8" name="Gráfico 7" descr="Marca de verificación">
            <a:extLst>
              <a:ext uri="{FF2B5EF4-FFF2-40B4-BE49-F238E27FC236}">
                <a16:creationId xmlns:a16="http://schemas.microsoft.com/office/drawing/2014/main" id="{CDF759FE-EB4B-4796-B3CB-53C71988F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2593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8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9F7FC7-4189-4980-AD32-AA5B5E3EE30E}"/>
              </a:ext>
            </a:extLst>
          </p:cNvPr>
          <p:cNvSpPr txBox="1">
            <a:spLocks/>
          </p:cNvSpPr>
          <p:nvPr/>
        </p:nvSpPr>
        <p:spPr>
          <a:xfrm>
            <a:off x="2247256" y="32871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Pruebas de vuelo</a:t>
            </a:r>
          </a:p>
        </p:txBody>
      </p:sp>
      <p:pic>
        <p:nvPicPr>
          <p:cNvPr id="12" name="Imagen 11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2E4AE24-96B4-4C65-AFEB-62CD682A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10B880-FA61-423A-9347-76851AA87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4469" t="2602" r="14298" b="6341"/>
          <a:stretch/>
        </p:blipFill>
        <p:spPr>
          <a:xfrm>
            <a:off x="449766" y="2054978"/>
            <a:ext cx="5646234" cy="4059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F895C69-4AD4-4359-9902-3A02F135F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72" t="4793" r="15073" b="4793"/>
          <a:stretch/>
        </p:blipFill>
        <p:spPr>
          <a:xfrm>
            <a:off x="6510058" y="2080942"/>
            <a:ext cx="5402735" cy="400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Botón de acción: vídeo 6">
            <a:hlinkClick r:id="rId6" action="ppaction://hlinkfile" highlightClick="1"/>
            <a:extLst>
              <a:ext uri="{FF2B5EF4-FFF2-40B4-BE49-F238E27FC236}">
                <a16:creationId xmlns:a16="http://schemas.microsoft.com/office/drawing/2014/main" id="{9D7ABEBF-3C4A-48AA-97C0-871AA1ACBDD9}"/>
              </a:ext>
            </a:extLst>
          </p:cNvPr>
          <p:cNvSpPr/>
          <p:nvPr/>
        </p:nvSpPr>
        <p:spPr>
          <a:xfrm>
            <a:off x="10537902" y="713678"/>
            <a:ext cx="702527" cy="512956"/>
          </a:xfrm>
          <a:prstGeom prst="actionButtonMovi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48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799F818-A8B6-4ADB-8498-7AD51BB7C8CE}"/>
              </a:ext>
            </a:extLst>
          </p:cNvPr>
          <p:cNvSpPr txBox="1">
            <a:spLocks/>
          </p:cNvSpPr>
          <p:nvPr/>
        </p:nvSpPr>
        <p:spPr>
          <a:xfrm>
            <a:off x="2099475" y="32871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Circular Obligatoria  CO-AV-23-10-R4 y los vuelos BVLOS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6D42BD4-5170-4F17-8621-169401CB6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MX" sz="2400" dirty="0"/>
              <a:t>7.1 Requerimientos y disposiciones generales</a:t>
            </a:r>
          </a:p>
          <a:p>
            <a:r>
              <a:rPr lang="es-MX" sz="2400" dirty="0"/>
              <a:t>Inciso f.-  El Piloto del RPAS debe tener siempre a la vista el RPAS…</a:t>
            </a:r>
          </a:p>
          <a:p>
            <a:r>
              <a:rPr lang="es-MX" sz="2400" dirty="0"/>
              <a:t>9.2 Incido XD.- No debe operarse más allá de la línea visual del piloto de RPAS.. No debe alejarse mas de 457 m de la distancia horizontal y no más de 120 m. de altura.</a:t>
            </a:r>
          </a:p>
          <a:p>
            <a:r>
              <a:rPr lang="es-MX" sz="2400" dirty="0"/>
              <a:t>Apéndice “C” …</a:t>
            </a:r>
          </a:p>
          <a:p>
            <a:r>
              <a:rPr lang="es-MX" sz="2400" dirty="0"/>
              <a:t>C2….</a:t>
            </a:r>
          </a:p>
          <a:p>
            <a:r>
              <a:rPr lang="es-MX" sz="2400" dirty="0"/>
              <a:t> Inciso “h”…..BVLOS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0FBE5F6-A463-4CCE-AABC-339A0A58D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7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00ECC73-FB8B-44B4-B9A8-2DD1C687F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05" t="23028" r="8607" b="4971"/>
          <a:stretch/>
        </p:blipFill>
        <p:spPr>
          <a:xfrm>
            <a:off x="1764145" y="1691486"/>
            <a:ext cx="9584133" cy="4700078"/>
          </a:xfrm>
          <a:prstGeom prst="rect">
            <a:avLst/>
          </a:prstGeom>
        </p:spPr>
      </p:pic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7B1A0D43-835B-444D-867D-85FDA490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03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7B1A0D43-835B-444D-867D-85FDA490E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1D76950-6D2B-46BC-884A-426FEB036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9" t="35960" r="8409" b="33064"/>
          <a:stretch/>
        </p:blipFill>
        <p:spPr>
          <a:xfrm>
            <a:off x="951344" y="2259113"/>
            <a:ext cx="9402619" cy="212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0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60C748-3AE6-4E1D-B697-98E82CAFCF0D}"/>
              </a:ext>
            </a:extLst>
          </p:cNvPr>
          <p:cNvSpPr txBox="1">
            <a:spLocks/>
          </p:cNvSpPr>
          <p:nvPr/>
        </p:nvSpPr>
        <p:spPr>
          <a:xfrm>
            <a:off x="2044056" y="349699"/>
            <a:ext cx="709147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7B1A0D43-835B-444D-867D-85FDA490E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16F154A-1252-42BA-A12E-093176345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8" t="24665" r="18333" b="16902"/>
          <a:stretch/>
        </p:blipFill>
        <p:spPr>
          <a:xfrm>
            <a:off x="1385452" y="1450519"/>
            <a:ext cx="9551958" cy="50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7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60C748-3AE6-4E1D-B697-98E82CAFCF0D}"/>
              </a:ext>
            </a:extLst>
          </p:cNvPr>
          <p:cNvSpPr txBox="1">
            <a:spLocks/>
          </p:cNvSpPr>
          <p:nvPr/>
        </p:nvSpPr>
        <p:spPr>
          <a:xfrm>
            <a:off x="2044056" y="349699"/>
            <a:ext cx="709147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sigue?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771240-75E3-4CAB-9F9A-BE850E2D2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393" y="204993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s-MX" sz="2400" dirty="0" err="1"/>
              <a:t>Cotinuar</a:t>
            </a:r>
            <a:r>
              <a:rPr lang="es-MX" sz="2400" dirty="0"/>
              <a:t> con las pruebas de vuelos en modo </a:t>
            </a:r>
            <a:r>
              <a:rPr lang="es-MX" sz="2400" dirty="0" err="1"/>
              <a:t>Route</a:t>
            </a:r>
            <a:r>
              <a:rPr lang="es-MX" sz="2400" dirty="0"/>
              <a:t>, </a:t>
            </a:r>
            <a:r>
              <a:rPr lang="es-MX" sz="2400" dirty="0" err="1"/>
              <a:t>Runway</a:t>
            </a:r>
            <a:r>
              <a:rPr lang="es-MX" sz="2400" dirty="0"/>
              <a:t> </a:t>
            </a:r>
            <a:r>
              <a:rPr lang="es-MX" sz="2400" dirty="0" err="1"/>
              <a:t>eILS</a:t>
            </a:r>
            <a:endParaRPr lang="es-MX" sz="2400" dirty="0"/>
          </a:p>
          <a:p>
            <a:r>
              <a:rPr lang="es-MX" sz="2400" dirty="0"/>
              <a:t>Probar el sistema PAN y TILT  </a:t>
            </a:r>
          </a:p>
          <a:p>
            <a:r>
              <a:rPr lang="es-MX" sz="2400" dirty="0"/>
              <a:t>Reubicar el </a:t>
            </a:r>
            <a:r>
              <a:rPr lang="es-MX" sz="2400" dirty="0" err="1"/>
              <a:t>Tx</a:t>
            </a:r>
            <a:r>
              <a:rPr lang="es-MX" sz="2400" dirty="0"/>
              <a:t> de video y probar otra antena (V)</a:t>
            </a:r>
          </a:p>
          <a:p>
            <a:r>
              <a:rPr lang="es-MX" sz="2400" dirty="0"/>
              <a:t>Probar una antena mayor alcance (</a:t>
            </a:r>
            <a:r>
              <a:rPr lang="es-MX" sz="2400" dirty="0" err="1"/>
              <a:t>Yagui</a:t>
            </a:r>
            <a:r>
              <a:rPr lang="es-MX" sz="2400" dirty="0"/>
              <a:t>)</a:t>
            </a:r>
          </a:p>
          <a:p>
            <a:r>
              <a:rPr lang="es-MX" sz="2400" dirty="0"/>
              <a:t>Construir una GS profesional</a:t>
            </a:r>
          </a:p>
          <a:p>
            <a:r>
              <a:rPr lang="es-MX" sz="2400" dirty="0"/>
              <a:t>Acercamiento a la DGAC-SCT para  los permisos de vuelos de prueba VBLOS y nocturnos.</a:t>
            </a:r>
          </a:p>
          <a:p>
            <a:r>
              <a:rPr lang="es-MX" sz="2400" dirty="0"/>
              <a:t>Cubrir los requisitos de la CO-AV-R4 </a:t>
            </a:r>
          </a:p>
          <a:p>
            <a:endParaRPr lang="es-MX" sz="2400" dirty="0"/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7B1A0D43-835B-444D-867D-85FDA490E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8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05" y="2662335"/>
            <a:ext cx="8596668" cy="1320800"/>
          </a:xfrm>
        </p:spPr>
        <p:txBody>
          <a:bodyPr/>
          <a:lstStyle/>
          <a:p>
            <a:endParaRPr lang="es-MX"/>
          </a:p>
        </p:txBody>
      </p:sp>
      <p:pic>
        <p:nvPicPr>
          <p:cNvPr id="4" name="Marcador de contenido 3" descr="Imagen que contiene pasto, exterior, avión, campo&#10;&#10;Descripción generada automáticamente">
            <a:extLst>
              <a:ext uri="{FF2B5EF4-FFF2-40B4-BE49-F238E27FC236}">
                <a16:creationId xmlns:a16="http://schemas.microsoft.com/office/drawing/2014/main" id="{1CC73C9D-4544-4BD8-9790-2748ED0B8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9282" y="1529286"/>
            <a:ext cx="3473540" cy="245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A0BAC22B-C24D-4CD8-A07E-7B47377C8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5" name="Picture 2" descr="IMG_0017">
            <a:extLst>
              <a:ext uri="{FF2B5EF4-FFF2-40B4-BE49-F238E27FC236}">
                <a16:creationId xmlns:a16="http://schemas.microsoft.com/office/drawing/2014/main" id="{FC6CD8CC-B9A3-4CB2-B0E4-88B3FB5B6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1" y="1722552"/>
            <a:ext cx="3779551" cy="2260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G_0001">
            <a:extLst>
              <a:ext uri="{FF2B5EF4-FFF2-40B4-BE49-F238E27FC236}">
                <a16:creationId xmlns:a16="http://schemas.microsoft.com/office/drawing/2014/main" id="{8E49D62C-F7BF-4EBF-900A-04DC0143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 b="14867"/>
          <a:stretch>
            <a:fillRect/>
          </a:stretch>
        </p:blipFill>
        <p:spPr bwMode="auto">
          <a:xfrm>
            <a:off x="401371" y="4281385"/>
            <a:ext cx="3651131" cy="234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Imagen que contiene pasto, exterior, campo, aeronave&#10;&#10;Descripción generada automáticamente">
            <a:extLst>
              <a:ext uri="{FF2B5EF4-FFF2-40B4-BE49-F238E27FC236}">
                <a16:creationId xmlns:a16="http://schemas.microsoft.com/office/drawing/2014/main" id="{C206AE70-70B5-464D-8A93-46BB6E529B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938"/>
          <a:stretch/>
        </p:blipFill>
        <p:spPr>
          <a:xfrm>
            <a:off x="4739282" y="4234709"/>
            <a:ext cx="3400218" cy="234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 descr="Imagen que contiene pasto, exterior, campo, edificio&#10;&#10;Descripción generada automáticamente">
            <a:extLst>
              <a:ext uri="{FF2B5EF4-FFF2-40B4-BE49-F238E27FC236}">
                <a16:creationId xmlns:a16="http://schemas.microsoft.com/office/drawing/2014/main" id="{C18B40DC-6934-4331-825E-645409AAB6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72" b="31376"/>
          <a:stretch/>
        </p:blipFill>
        <p:spPr>
          <a:xfrm>
            <a:off x="8695109" y="1578435"/>
            <a:ext cx="2988449" cy="245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 descr="Imagen que contiene pasto, exterior, campo, rojo&#10;&#10;Descripción generada automáticamente">
            <a:extLst>
              <a:ext uri="{FF2B5EF4-FFF2-40B4-BE49-F238E27FC236}">
                <a16:creationId xmlns:a16="http://schemas.microsoft.com/office/drawing/2014/main" id="{15A4770A-B8D8-4115-B942-962F7432E3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569" b="34190"/>
          <a:stretch/>
        </p:blipFill>
        <p:spPr>
          <a:xfrm>
            <a:off x="8632756" y="4429386"/>
            <a:ext cx="3050802" cy="2150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C3FB529-8A1C-4E65-89AD-8E729B9EF256}"/>
              </a:ext>
            </a:extLst>
          </p:cNvPr>
          <p:cNvSpPr txBox="1"/>
          <p:nvPr/>
        </p:nvSpPr>
        <p:spPr>
          <a:xfrm>
            <a:off x="2162726" y="402561"/>
            <a:ext cx="6057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RPAS para Monitoreo ambiental </a:t>
            </a:r>
          </a:p>
        </p:txBody>
      </p:sp>
    </p:spTree>
    <p:extLst>
      <p:ext uri="{BB962C8B-B14F-4D97-AF65-F5344CB8AC3E}">
        <p14:creationId xmlns:p14="http://schemas.microsoft.com/office/powerpoint/2010/main" val="1020180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8EF82834-8E88-41D0-B310-22EE38375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54" y="4244930"/>
            <a:ext cx="2449584" cy="24495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4961FFB-69CD-4497-B7D9-1C6264740D03}"/>
              </a:ext>
            </a:extLst>
          </p:cNvPr>
          <p:cNvSpPr/>
          <p:nvPr/>
        </p:nvSpPr>
        <p:spPr>
          <a:xfrm>
            <a:off x="1827615" y="2921491"/>
            <a:ext cx="7841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https://www.uasmexico.com/</a:t>
            </a:r>
            <a:endParaRPr lang="es-MX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AB5DCBB-B7D0-4370-8CE1-07320F864741}"/>
              </a:ext>
            </a:extLst>
          </p:cNvPr>
          <p:cNvSpPr txBox="1"/>
          <p:nvPr/>
        </p:nvSpPr>
        <p:spPr>
          <a:xfrm>
            <a:off x="1955911" y="1653486"/>
            <a:ext cx="7221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Vuelo es Sólo el Principio...</a:t>
            </a:r>
          </a:p>
        </p:txBody>
      </p:sp>
      <p:sp>
        <p:nvSpPr>
          <p:cNvPr id="4" name="Botón de acción: vídeo 3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9B4AC9E1-DCA0-46F4-B9C5-724F409DADD0}"/>
              </a:ext>
            </a:extLst>
          </p:cNvPr>
          <p:cNvSpPr/>
          <p:nvPr/>
        </p:nvSpPr>
        <p:spPr>
          <a:xfrm>
            <a:off x="10301681" y="780176"/>
            <a:ext cx="679508" cy="444617"/>
          </a:xfrm>
          <a:prstGeom prst="actionButtonMovi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69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8" y="328712"/>
            <a:ext cx="6571353" cy="1320800"/>
          </a:xfrm>
        </p:spPr>
        <p:txBody>
          <a:bodyPr/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</a:p>
        </p:txBody>
      </p:sp>
      <p:pic>
        <p:nvPicPr>
          <p:cNvPr id="4" name="Imagen 3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CC2EDA7E-2868-491D-B5E9-7C0ACDCD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C75FD0F8-E6D2-4E79-8D4D-75A64BD5B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58" y="1691486"/>
            <a:ext cx="7834739" cy="1002061"/>
          </a:xfrm>
        </p:spPr>
        <p:txBody>
          <a:bodyPr>
            <a:noAutofit/>
          </a:bodyPr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necesidad de tener RPAS que se acoplaran con nuestras condiciones y necesidad de trabajo, costos de adquisición, accesibilidad de refacciones, accesorios y mantenimiento, generó que empezamos a armar y configurar nuestros propios equipos:</a:t>
            </a:r>
          </a:p>
          <a:p>
            <a:pPr marL="0" indent="0">
              <a:buNone/>
            </a:pP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fija Talón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delta Skywalker X8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Ala Fija  Skywalker 1880* =  fotogrametría,  cámara de 20 megapíxeles, GNSS PPK, video en HD, 60 min de vuelo, Telemetría de 915 MHz con antenas omnidireccionales LR</a:t>
            </a:r>
            <a:endParaRPr lang="es-MX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Imagen que contiene pasto, exterior, avión, campo&#10;&#10;Descripción generada automáticamente">
            <a:extLst>
              <a:ext uri="{FF2B5EF4-FFF2-40B4-BE49-F238E27FC236}">
                <a16:creationId xmlns:a16="http://schemas.microsoft.com/office/drawing/2014/main" id="{CA747A04-F6AD-414A-8A51-0F5B9EE94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3334" t="24664" r="9091" b="27542"/>
          <a:stretch/>
        </p:blipFill>
        <p:spPr>
          <a:xfrm>
            <a:off x="9090981" y="1629591"/>
            <a:ext cx="2798708" cy="1966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68097C-BDCB-415D-A61C-B44DF0078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895" t="21041" r="60917" b="16192"/>
          <a:stretch/>
        </p:blipFill>
        <p:spPr>
          <a:xfrm>
            <a:off x="9090981" y="4184408"/>
            <a:ext cx="2798708" cy="1912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519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A8727FE-F8CF-46A7-8041-CC46F410CB87}"/>
              </a:ext>
            </a:extLst>
          </p:cNvPr>
          <p:cNvSpPr txBox="1">
            <a:spLocks/>
          </p:cNvSpPr>
          <p:nvPr/>
        </p:nvSpPr>
        <p:spPr>
          <a:xfrm>
            <a:off x="2099475" y="328712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D1D7AA-9385-477E-B576-2A069E0B8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282" y="2269717"/>
            <a:ext cx="8596668" cy="1002061"/>
          </a:xfrm>
        </p:spPr>
        <p:txBody>
          <a:bodyPr>
            <a:noAutofit/>
          </a:bodyPr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Armar una RPAS con fines de monitoreo ambiental con capacidad de  vuelos larga distancia y mayor de tiempo  de vuelo.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Evaluar las características de un autopiloto y OSD para vuelos mas allá de la línea visual 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Evaluar las características  de los componentes como video, antena </a:t>
            </a:r>
            <a:r>
              <a:rPr lang="es-MX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batería  y asociados en la operación del RPAS. </a:t>
            </a:r>
          </a:p>
          <a:p>
            <a:pPr marL="0" indent="0">
              <a:buNone/>
            </a:pP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413EE4A7-4C55-47F5-B63B-51B781742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5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997FCC-4828-4265-9E5D-CA3B3CC823FA}"/>
              </a:ext>
            </a:extLst>
          </p:cNvPr>
          <p:cNvSpPr txBox="1">
            <a:spLocks/>
          </p:cNvSpPr>
          <p:nvPr/>
        </p:nvSpPr>
        <p:spPr>
          <a:xfrm>
            <a:off x="1914070" y="340761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Plataforma de vuelo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8275D7-27BA-4E35-AB3A-75845CD09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376" y="2131779"/>
            <a:ext cx="8271545" cy="3880773"/>
          </a:xfrm>
        </p:spPr>
        <p:txBody>
          <a:bodyPr>
            <a:normAutofit/>
          </a:bodyPr>
          <a:lstStyle/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base a experiencias previas con diferentes plataformas de vuelo  utilizadas para fotografía aérea, se decidió utilizar un ala fija  tipo aeroplano “Skywalker 1880”: sus principales características son: </a:t>
            </a:r>
          </a:p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Hélice alta que facilita su lanzamiento manual.</a:t>
            </a:r>
          </a:p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hélice nunca toca el suelo</a:t>
            </a:r>
          </a:p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frente descubierto permite instalar una  o dos cámaras</a:t>
            </a:r>
          </a:p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Buena capacidad de carga útil (3.2 kg)</a:t>
            </a:r>
          </a:p>
          <a:p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estable y relativamente fácil de pilotar</a:t>
            </a:r>
          </a:p>
          <a:p>
            <a:endParaRPr lang="es-MX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7D400CEF-52FA-46D1-B3FC-F4253FE7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72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997FCC-4828-4265-9E5D-CA3B3CC823FA}"/>
              </a:ext>
            </a:extLst>
          </p:cNvPr>
          <p:cNvSpPr txBox="1">
            <a:spLocks/>
          </p:cNvSpPr>
          <p:nvPr/>
        </p:nvSpPr>
        <p:spPr>
          <a:xfrm>
            <a:off x="1914070" y="340761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Plataforma de vuelo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8275D7-27BA-4E35-AB3A-75845CD09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71" y="1888498"/>
            <a:ext cx="9999677" cy="3880773"/>
          </a:xfrm>
        </p:spPr>
        <p:txBody>
          <a:bodyPr>
            <a:normAutofit/>
          </a:bodyPr>
          <a:lstStyle/>
          <a:p>
            <a:r>
              <a:rPr lang="es-MX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Fuselaje marca: Skywalker, Modelo 1880, peso máximo al despegue: 3.200 kg., Largo fuselaje: 124 cm.; Largo alar: 188 cm.; Superficie alar:  45.2 dcm</a:t>
            </a:r>
            <a:r>
              <a:rPr lang="es-MX" sz="2400" baseline="30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MX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2820 kv750 a 950KV, Hélice 12 x 6 y </a:t>
            </a:r>
            <a:r>
              <a:rPr lang="pt-BR" sz="2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4s</a:t>
            </a:r>
            <a:endParaRPr lang="es-MX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7D400CEF-52FA-46D1-B3FC-F4253FE7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pic>
        <p:nvPicPr>
          <p:cNvPr id="9" name="Picture 2" descr="IMG_0001">
            <a:extLst>
              <a:ext uri="{FF2B5EF4-FFF2-40B4-BE49-F238E27FC236}">
                <a16:creationId xmlns:a16="http://schemas.microsoft.com/office/drawing/2014/main" id="{6FB68C59-4229-4840-897F-794C5A99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 b="14867"/>
          <a:stretch>
            <a:fillRect/>
          </a:stretch>
        </p:blipFill>
        <p:spPr bwMode="auto">
          <a:xfrm>
            <a:off x="3303962" y="3308261"/>
            <a:ext cx="4858082" cy="3120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5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7" y="1877516"/>
            <a:ext cx="8596668" cy="4500770"/>
          </a:xfrm>
        </p:spPr>
        <p:txBody>
          <a:bodyPr>
            <a:normAutofit fontScale="90000"/>
          </a:bodyPr>
          <a:lstStyle/>
          <a:p>
            <a:r>
              <a:rPr lang="es-MX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Pitlab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un autopiloto de  origen Polaco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Modular y esta compuesto por la placa del autopiloto, la placa del OSD, Antena </a:t>
            </a:r>
            <a:r>
              <a:rPr lang="es-MX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 estación en tierra, el GPS, tubo Pitot y otros accesorios.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configuración es simple, tiene menús predeterminados y otros que puede ser reconfigurados.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diseñado principalmente para vuelos FPV (Vuelo en primera persona) para plataformas de vuelo de medianas a grandes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4FF316F-AC68-4B31-9C2D-ADC6CB92A856}"/>
              </a:ext>
            </a:extLst>
          </p:cNvPr>
          <p:cNvSpPr txBox="1">
            <a:spLocks/>
          </p:cNvSpPr>
          <p:nvPr/>
        </p:nvSpPr>
        <p:spPr>
          <a:xfrm>
            <a:off x="2016562" y="349699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Autopiloto y OSD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A408D78-87C8-48BF-97FD-3B4977A13F13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s-MX" dirty="0"/>
            </a:br>
            <a:r>
              <a:rPr lang="es-MX" dirty="0">
                <a:solidFill>
                  <a:srgbClr val="0A0905"/>
                </a:solidFill>
                <a:latin typeface="Verdana" panose="020B0604030504040204" pitchFamily="34" charset="0"/>
              </a:rPr>
              <a:t>I</a:t>
            </a:r>
            <a:endParaRPr lang="es-MX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87D85FA-88AB-486D-A654-67BDCDF0F80F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s-MX" dirty="0"/>
            </a:br>
            <a:r>
              <a:rPr lang="es-MX" dirty="0">
                <a:solidFill>
                  <a:srgbClr val="0A0905"/>
                </a:solidFill>
                <a:latin typeface="Verdana" panose="020B0604030504040204" pitchFamily="34" charset="0"/>
              </a:rPr>
              <a:t>I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504A76E-7C8C-43DF-9332-5BBFA2008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2" t="10031" r="73647" b="72623"/>
          <a:stretch/>
        </p:blipFill>
        <p:spPr>
          <a:xfrm>
            <a:off x="8144242" y="349698"/>
            <a:ext cx="3540592" cy="2074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266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694C-FE05-4E62-8937-AE0982A3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78" y="1691486"/>
            <a:ext cx="9574013" cy="4500770"/>
          </a:xfrm>
        </p:spPr>
        <p:txBody>
          <a:bodyPr>
            <a:noAutofit/>
          </a:bodyPr>
          <a:lstStyle/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Tiene los modos de vuelos mas usados  y comunes como: </a:t>
            </a: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piloto automático ofrece 3 modos de vuelo activados con un canal RC:</a:t>
            </a: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 transparente (OFF), donde las señales de RC se redirigen a servos</a:t>
            </a: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 de estabilización (STAB), donde el vuelo se estabiliza automáticamente. El usuario que usa su RC establece los ángulos deseados de cabeceo y balanceo ordenando al piloto automático para mantenerlos</a:t>
            </a: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 autónomo (AUTO), donde el piloto automático continúa el vuelo a los siguientes puntos de referencia sin intervención 	</a:t>
            </a: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4FF316F-AC68-4B31-9C2D-ADC6CB92A856}"/>
              </a:ext>
            </a:extLst>
          </p:cNvPr>
          <p:cNvSpPr txBox="1">
            <a:spLocks/>
          </p:cNvSpPr>
          <p:nvPr/>
        </p:nvSpPr>
        <p:spPr>
          <a:xfrm>
            <a:off x="2041729" y="342400"/>
            <a:ext cx="657135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Piloto Automático RTH </a:t>
            </a:r>
          </a:p>
        </p:txBody>
      </p:sp>
      <p:pic>
        <p:nvPicPr>
          <p:cNvPr id="7" name="Imagen 6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9F6B7E0E-8007-4FBF-A95F-D23D3390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" y="328712"/>
            <a:ext cx="1362774" cy="13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5179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1894</TotalTime>
  <Words>1926</Words>
  <Application>Microsoft Office PowerPoint</Application>
  <PresentationFormat>Panorámica</PresentationFormat>
  <Paragraphs>163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Adobe Caslon Pro</vt:lpstr>
      <vt:lpstr>Arial</vt:lpstr>
      <vt:lpstr>Symbol</vt:lpstr>
      <vt:lpstr>Trebuchet MS</vt:lpstr>
      <vt:lpstr>Verdana</vt:lpstr>
      <vt:lpstr>Wingdings 3</vt:lpstr>
      <vt:lpstr>Faceta</vt:lpstr>
      <vt:lpstr>Configuración de un RPAS de ala fija para vuelos más allá  de la línea visual (BVLOS). </vt:lpstr>
      <vt:lpstr>Antecedentes</vt:lpstr>
      <vt:lpstr>Antecedentes</vt:lpstr>
      <vt:lpstr>Antecedentes</vt:lpstr>
      <vt:lpstr>Presentación de PowerPoint</vt:lpstr>
      <vt:lpstr>Presentación de PowerPoint</vt:lpstr>
      <vt:lpstr>Presentación de PowerPoint</vt:lpstr>
      <vt:lpstr>Pitlab es un autopiloto de  origen Polaco   Es Modular y esta compuesto por la placa del autopiloto, la placa del OSD, Antena Tracker, la estación en tierra, el GPS, tubo Pitot y otros accesorios.  La configuración es simple, tiene menús predeterminados y otros que puede ser reconfigurados.  Esta diseñado principalmente para vuelos FPV (Vuelo en primera persona) para plataformas de vuelo de medianas a grandes       </vt:lpstr>
      <vt:lpstr> Tiene los modos de vuelos mas usados  y comunes como:    El piloto automático ofrece 3 modos de vuelo activados con un canal RC:  Modo transparente (OFF), donde las señales de RC se redirigen a servos Modo de estabilización (STAB), donde el vuelo se estabiliza automáticamente. El usuario que usa su RC establece los ángulos deseados de cabeceo y balanceo ordenando al piloto automático para mantenerlos Modo autónomo (AUTO), donde el piloto automático continúa el vuelo a los siguientes puntos de referencia sin intervención          </vt:lpstr>
      <vt:lpstr>Ofrece también algunos modos de vuelo secundarios como:</vt:lpstr>
      <vt:lpstr>Peso: 40 gr. Medidas 4 x 7.5 x 2.5 cm Cables conectores de uso rudo          </vt:lpstr>
      <vt:lpstr>El OSD es una de las características más peculiares ya que permite múltiples configuraciones  y despliegue de datos clave en pantalla, por ejemplo..  Posición GNSS, curso, tiempo y número de satélites visibles, Altitud y velocidad sobre el suelo en unidades métricas o imperiales,  Distancia y dirección a la base, Uso de energía actual, de voltaje, consumida y pronosticada para aviones eléctricos y puntos de referencia.           Por último el OSD es compatible con el sistema MAVLink  y Pixhawk </vt:lpstr>
      <vt:lpstr>El OSD con piloto automático puede mostrar información adicional sobre:  Horizonte artificial Altitud barométrica, Variómetro (también proporciona señal acústica de vario y Gráfico de balanceo), Rumbo magnético (brújula).   El nuevo firmware 2.7, el OSD es compatible con el sistema MAVLink para Pixhawk. </vt:lpstr>
      <vt:lpstr>Presentación de PowerPoint</vt:lpstr>
      <vt:lpstr>            </vt:lpstr>
      <vt:lpstr>Presentación de PowerPoint</vt:lpstr>
      <vt:lpstr>            </vt:lpstr>
      <vt:lpstr>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Augusto Segovia</dc:creator>
  <cp:lastModifiedBy>Direccion</cp:lastModifiedBy>
  <cp:revision>162</cp:revision>
  <dcterms:created xsi:type="dcterms:W3CDTF">2019-11-05T02:02:15Z</dcterms:created>
  <dcterms:modified xsi:type="dcterms:W3CDTF">2019-11-08T16:42:33Z</dcterms:modified>
</cp:coreProperties>
</file>