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8" r:id="rId4"/>
    <p:sldId id="275" r:id="rId5"/>
    <p:sldId id="286" r:id="rId6"/>
    <p:sldId id="278" r:id="rId7"/>
    <p:sldId id="276" r:id="rId8"/>
    <p:sldId id="277" r:id="rId9"/>
    <p:sldId id="279" r:id="rId10"/>
    <p:sldId id="280" r:id="rId11"/>
    <p:sldId id="283" r:id="rId12"/>
    <p:sldId id="281" r:id="rId13"/>
    <p:sldId id="282" r:id="rId14"/>
    <p:sldId id="284" r:id="rId15"/>
    <p:sldId id="285" r:id="rId16"/>
    <p:sldId id="262" r:id="rId17"/>
  </p:sldIdLst>
  <p:sldSz cx="12192000" cy="6858000"/>
  <p:notesSz cx="6858000" cy="9144000"/>
  <p:defaultTextStyle>
    <a:defPPr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8"/>
    <p:restoredTop sz="94690"/>
  </p:normalViewPr>
  <p:slideViewPr>
    <p:cSldViewPr snapToGrid="0" snapToObjects="1">
      <p:cViewPr varScale="1">
        <p:scale>
          <a:sx n="74" d="100"/>
          <a:sy n="74" d="100"/>
        </p:scale>
        <p:origin x="9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edificio, exterior&#10;&#10;Descripción generada automáticamente">
            <a:extLst>
              <a:ext uri="{FF2B5EF4-FFF2-40B4-BE49-F238E27FC236}">
                <a16:creationId xmlns="" xmlns:a16="http://schemas.microsoft.com/office/drawing/2014/main" id="{BEA0A76E-067F-5447-81E0-7B66181B89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9267" t="6389" r="12098" b="6389"/>
          <a:stretch/>
        </p:blipFill>
        <p:spPr>
          <a:xfrm>
            <a:off x="0" y="0"/>
            <a:ext cx="4948517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60270EAA-95D8-0E45-B229-4CDED07526C8}"/>
              </a:ext>
            </a:extLst>
          </p:cNvPr>
          <p:cNvSpPr/>
          <p:nvPr userDrawn="1"/>
        </p:nvSpPr>
        <p:spPr>
          <a:xfrm>
            <a:off x="4948517" y="0"/>
            <a:ext cx="1147483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0" name="Imagen 19" descr="Imagen que contiene objeto&#10;&#10;Descripción generada automáticamente">
            <a:extLst>
              <a:ext uri="{FF2B5EF4-FFF2-40B4-BE49-F238E27FC236}">
                <a16:creationId xmlns="" xmlns:a16="http://schemas.microsoft.com/office/drawing/2014/main" id="{FFD1CF21-B4F1-2542-B6EE-45CBA62340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32276" y="2896069"/>
            <a:ext cx="3783106" cy="106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57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11">
            <a:extLst>
              <a:ext uri="{FF2B5EF4-FFF2-40B4-BE49-F238E27FC236}">
                <a16:creationId xmlns="" xmlns:a16="http://schemas.microsoft.com/office/drawing/2014/main" id="{76937DE3-4243-5845-AD8A-4BC4086C86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2243" y="4100712"/>
            <a:ext cx="4903579" cy="203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s-ES" altLang="es-MX" sz="1600" b="0" dirty="0">
                <a:solidFill>
                  <a:srgbClr val="7F7F7F"/>
                </a:solidFill>
                <a:latin typeface="Century Gothic" panose="020B0502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www.skylabi.com</a:t>
            </a:r>
          </a:p>
          <a:p>
            <a:pPr algn="ctr" eaLnBrk="1" hangingPunct="1">
              <a:lnSpc>
                <a:spcPct val="150000"/>
              </a:lnSpc>
            </a:pPr>
            <a:endParaRPr lang="es-ES" altLang="es-MX" sz="1400" b="0" dirty="0">
              <a:solidFill>
                <a:srgbClr val="7F7F7F"/>
              </a:solidFill>
              <a:latin typeface="Century Gothic" panose="020B0502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s-ES" altLang="es-MX" sz="1400" b="0" dirty="0">
                <a:solidFill>
                  <a:srgbClr val="7F7F7F"/>
                </a:solidFill>
                <a:latin typeface="Century Gothic" panose="020B0502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José María Ibarrarán 47, San José Insurgentes</a:t>
            </a:r>
          </a:p>
          <a:p>
            <a:pPr algn="ctr" eaLnBrk="1" hangingPunct="1">
              <a:lnSpc>
                <a:spcPct val="150000"/>
              </a:lnSpc>
            </a:pPr>
            <a:r>
              <a:rPr lang="es-ES" altLang="es-MX" sz="1400" b="0" dirty="0">
                <a:solidFill>
                  <a:srgbClr val="7F7F7F"/>
                </a:solidFill>
                <a:latin typeface="Century Gothic" panose="020B0502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Benito Juárez, 03900, CDMX</a:t>
            </a:r>
          </a:p>
          <a:p>
            <a:pPr algn="ctr" eaLnBrk="1" hangingPunct="1">
              <a:lnSpc>
                <a:spcPct val="150000"/>
              </a:lnSpc>
            </a:pPr>
            <a:endParaRPr lang="es-ES" altLang="es-MX" sz="1400" b="0" dirty="0">
              <a:solidFill>
                <a:srgbClr val="7F7F7F"/>
              </a:solidFill>
              <a:latin typeface="Century Gothic" panose="020B0502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s-ES" altLang="es-MX" sz="1400" b="0" dirty="0">
                <a:solidFill>
                  <a:srgbClr val="7F7F7F"/>
                </a:solidFill>
                <a:latin typeface="Century Gothic" panose="020B0502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(55) 5524 7191   -   info@skylabi.com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95068335-645C-9A49-B02F-C3E8D88AE926}"/>
              </a:ext>
            </a:extLst>
          </p:cNvPr>
          <p:cNvCxnSpPr>
            <a:cxnSpLocks/>
          </p:cNvCxnSpPr>
          <p:nvPr userDrawn="1"/>
        </p:nvCxnSpPr>
        <p:spPr>
          <a:xfrm>
            <a:off x="923670" y="3195838"/>
            <a:ext cx="4180724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4A50188B-3262-AB46-AEEC-46C7774049B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7" name="Imagen 16" descr="Imagen que contiene objeto&#10;&#10;Descripción generada automáticamente">
            <a:extLst>
              <a:ext uri="{FF2B5EF4-FFF2-40B4-BE49-F238E27FC236}">
                <a16:creationId xmlns="" xmlns:a16="http://schemas.microsoft.com/office/drawing/2014/main" id="{FB0E3F64-F863-2946-8832-07DB2C8FE3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2479" y="1086428"/>
            <a:ext cx="3783106" cy="1065862"/>
          </a:xfrm>
          <a:prstGeom prst="rect">
            <a:avLst/>
          </a:prstGeom>
        </p:spPr>
      </p:pic>
      <p:pic>
        <p:nvPicPr>
          <p:cNvPr id="20" name="Imagen 19" descr="Imagen que contiene exterior, cielo, tren, seguimiento&#10;&#10;Descripción generada automáticamente">
            <a:extLst>
              <a:ext uri="{FF2B5EF4-FFF2-40B4-BE49-F238E27FC236}">
                <a16:creationId xmlns="" xmlns:a16="http://schemas.microsoft.com/office/drawing/2014/main" id="{1F58BFEC-C014-734E-89DC-F7DCCBD0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8484" t="21589" r="4500" b="2178"/>
          <a:stretch/>
        </p:blipFill>
        <p:spPr>
          <a:xfrm>
            <a:off x="6966857" y="0"/>
            <a:ext cx="5225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99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F3D34122-F6D2-2248-8E24-DF205472F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349DB3AB-DF82-AD44-A007-485BAA2DD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9E3936F-6F96-0C40-A72A-C84E1DFAAC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65CB8D-D914-B047-A1A0-0D8B535786E0}" type="datetimeFigureOut">
              <a:rPr lang="es-ES_tradnl" smtClean="0"/>
              <a:t>07/11/2019</a:t>
            </a:fld>
            <a:endParaRPr lang="es-ES_tradn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C3DFBDA-0CA7-044F-BD29-FADE1A0DE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587BB54-FED2-3843-B417-BC2B94709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F7888-4940-6947-BE93-BE9F9D881531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097914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desenfoque&#10;&#10;Descripción generada automáticamente">
            <a:extLst>
              <a:ext uri="{FF2B5EF4-FFF2-40B4-BE49-F238E27FC236}">
                <a16:creationId xmlns="" xmlns:a16="http://schemas.microsoft.com/office/drawing/2014/main" id="{0A087C4E-5887-454B-8A0A-A540D07A2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3376" t="2590" r="33376" b="2590"/>
          <a:stretch/>
        </p:blipFill>
        <p:spPr>
          <a:xfrm>
            <a:off x="8584878" y="0"/>
            <a:ext cx="3607122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E0D673B6-C82D-734A-9866-0912882C35A4}"/>
              </a:ext>
            </a:extLst>
          </p:cNvPr>
          <p:cNvSpPr/>
          <p:nvPr userDrawn="1"/>
        </p:nvSpPr>
        <p:spPr>
          <a:xfrm>
            <a:off x="8584879" y="5429250"/>
            <a:ext cx="3607121" cy="120015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Marcador de contenido 11">
            <a:extLst>
              <a:ext uri="{FF2B5EF4-FFF2-40B4-BE49-F238E27FC236}">
                <a16:creationId xmlns="" xmlns:a16="http://schemas.microsoft.com/office/drawing/2014/main" id="{62704AB7-C4CD-834C-9640-ADB47BC366B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4188" y="484188"/>
            <a:ext cx="7494587" cy="6005512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FF203810-7063-2E43-8EA7-7CF2C699A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3562"/>
          <a:stretch/>
        </p:blipFill>
        <p:spPr>
          <a:xfrm>
            <a:off x="9083514" y="5554569"/>
            <a:ext cx="2609850" cy="94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87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7FA0103-8C08-6740-97A5-4EA708C8E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890016"/>
            <a:ext cx="5864352" cy="586803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EC34CDC-C51F-5C4C-9DA3-658EA0EB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9936" y="6392926"/>
            <a:ext cx="393192" cy="365125"/>
          </a:xfrm>
        </p:spPr>
        <p:txBody>
          <a:bodyPr anchor="ctr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1EF7888-4940-6947-BE93-BE9F9D881531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7AEA5D47-21D3-4046-963D-04FBF5A11AE1}"/>
              </a:ext>
            </a:extLst>
          </p:cNvPr>
          <p:cNvSpPr/>
          <p:nvPr userDrawn="1"/>
        </p:nvSpPr>
        <p:spPr>
          <a:xfrm>
            <a:off x="0" y="0"/>
            <a:ext cx="875734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615BA436-D4BB-4D44-9313-2A5F45166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36" b="1"/>
          <a:stretch/>
        </p:blipFill>
        <p:spPr>
          <a:xfrm>
            <a:off x="0" y="6128195"/>
            <a:ext cx="875734" cy="681037"/>
          </a:xfrm>
          <a:prstGeom prst="rect">
            <a:avLst/>
          </a:prstGeom>
        </p:spPr>
      </p:pic>
      <p:sp>
        <p:nvSpPr>
          <p:cNvPr id="13" name="Título 12">
            <a:extLst>
              <a:ext uri="{FF2B5EF4-FFF2-40B4-BE49-F238E27FC236}">
                <a16:creationId xmlns="" xmlns:a16="http://schemas.microsoft.com/office/drawing/2014/main" id="{454F3774-B19A-8B45-A19F-53C5500AD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54251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17A73330-02BA-124A-A3EE-56056FFE075E}"/>
              </a:ext>
            </a:extLst>
          </p:cNvPr>
          <p:cNvSpPr/>
          <p:nvPr userDrawn="1"/>
        </p:nvSpPr>
        <p:spPr>
          <a:xfrm>
            <a:off x="0" y="0"/>
            <a:ext cx="875734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06A09C84-AF61-4844-B924-6DFBE8A79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36" b="1"/>
          <a:stretch/>
        </p:blipFill>
        <p:spPr>
          <a:xfrm>
            <a:off x="0" y="6128195"/>
            <a:ext cx="875734" cy="681037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="" xmlns:a16="http://schemas.microsoft.com/office/drawing/2014/main" id="{A66CB60D-6171-7042-9343-99645F003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088" y="107188"/>
            <a:ext cx="6205728" cy="488315"/>
          </a:xfrm>
        </p:spPr>
        <p:txBody>
          <a:bodyPr/>
          <a:lstStyle/>
          <a:p>
            <a:r>
              <a:rPr lang="es-ES" dirty="0"/>
              <a:t>HAGA CLIC</a:t>
            </a:r>
            <a:endParaRPr lang="es-ES_tradnl" dirty="0"/>
          </a:p>
        </p:txBody>
      </p:sp>
      <p:sp>
        <p:nvSpPr>
          <p:cNvPr id="12" name="Marcador de contenido 11">
            <a:extLst>
              <a:ext uri="{FF2B5EF4-FFF2-40B4-BE49-F238E27FC236}">
                <a16:creationId xmlns="" xmlns:a16="http://schemas.microsoft.com/office/drawing/2014/main" id="{DDF52F39-D191-FB4A-B334-035D9DD650F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85088" y="695325"/>
            <a:ext cx="6205728" cy="605548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14" name="Marcador de contenido 13">
            <a:extLst>
              <a:ext uri="{FF2B5EF4-FFF2-40B4-BE49-F238E27FC236}">
                <a16:creationId xmlns="" xmlns:a16="http://schemas.microsoft.com/office/drawing/2014/main" id="{643BC894-EFA8-204C-A6C6-4683B5BCC0E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620000" y="0"/>
            <a:ext cx="4572000" cy="2194560"/>
          </a:xfrm>
        </p:spPr>
        <p:txBody>
          <a:bodyPr/>
          <a:lstStyle/>
          <a:p>
            <a:pPr lvl="0"/>
            <a:r>
              <a:rPr lang="es-ES" dirty="0"/>
              <a:t>Haga clic</a:t>
            </a:r>
            <a:endParaRPr lang="es-ES_tradnl" dirty="0"/>
          </a:p>
        </p:txBody>
      </p:sp>
      <p:sp>
        <p:nvSpPr>
          <p:cNvPr id="15" name="Marcador de contenido 13">
            <a:extLst>
              <a:ext uri="{FF2B5EF4-FFF2-40B4-BE49-F238E27FC236}">
                <a16:creationId xmlns="" xmlns:a16="http://schemas.microsoft.com/office/drawing/2014/main" id="{21E5B841-B78C-BA41-865A-8956919C196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20000" y="4663440"/>
            <a:ext cx="4572000" cy="2194560"/>
          </a:xfrm>
        </p:spPr>
        <p:txBody>
          <a:bodyPr/>
          <a:lstStyle/>
          <a:p>
            <a:pPr lvl="0"/>
            <a:r>
              <a:rPr lang="es-ES" dirty="0"/>
              <a:t>Haga clic</a:t>
            </a:r>
            <a:endParaRPr lang="es-ES_tradnl" dirty="0"/>
          </a:p>
        </p:txBody>
      </p:sp>
      <p:sp>
        <p:nvSpPr>
          <p:cNvPr id="16" name="Marcador de contenido 13">
            <a:extLst>
              <a:ext uri="{FF2B5EF4-FFF2-40B4-BE49-F238E27FC236}">
                <a16:creationId xmlns="" xmlns:a16="http://schemas.microsoft.com/office/drawing/2014/main" id="{497D95C4-F142-5143-86AE-3EA7B9A449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0000" y="2331720"/>
            <a:ext cx="4572000" cy="2194560"/>
          </a:xfrm>
        </p:spPr>
        <p:txBody>
          <a:bodyPr/>
          <a:lstStyle/>
          <a:p>
            <a:pPr lvl="0"/>
            <a:r>
              <a:rPr lang="es-ES" dirty="0"/>
              <a:t>Haga clic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9596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AC41647-C354-8449-91E3-06534601B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680A900-7F3F-2340-9D88-7373A89B25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13C7391-FED3-B849-AC7D-D129DCE01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6950C86-9E94-664C-B14C-05EFEB245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F7888-4940-6947-BE93-BE9F9D881531}" type="slidenum">
              <a:rPr lang="es-ES_tradnl" smtClean="0"/>
              <a:t>‹Nº›</a:t>
            </a:fld>
            <a:endParaRPr lang="es-ES_tradnl" dirty="0"/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404E20B2-4803-C34F-9DB4-C9FB56D3B048}"/>
              </a:ext>
            </a:extLst>
          </p:cNvPr>
          <p:cNvSpPr/>
          <p:nvPr userDrawn="1"/>
        </p:nvSpPr>
        <p:spPr>
          <a:xfrm>
            <a:off x="0" y="0"/>
            <a:ext cx="875734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D37C62D-3C85-2E43-9251-F40D5FC0D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36" b="1"/>
          <a:stretch/>
        </p:blipFill>
        <p:spPr>
          <a:xfrm>
            <a:off x="0" y="6128195"/>
            <a:ext cx="875734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31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8368138-3885-B14C-8C89-A52CD3F9C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19CBEC5-D816-CA43-B1F0-EE5A84E4F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A5A9579C-8CE3-694E-ADDC-3A21E7196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78FF52A3-848E-2F49-B296-69A78EF9FE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481109DE-6FF2-FB42-A5FC-383FA45F7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6ED3B6AE-594E-F247-AB00-843F0899D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65CB8D-D914-B047-A1A0-0D8B535786E0}" type="datetimeFigureOut">
              <a:rPr lang="es-ES_tradnl" smtClean="0"/>
              <a:t>07/11/2019</a:t>
            </a:fld>
            <a:endParaRPr lang="es-ES_tradnl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2333568D-F8CB-C143-8D44-7229438A2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7ED07831-8996-9749-BF6B-2F5CC8E32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F7888-4940-6947-BE93-BE9F9D881531}" type="slidenum">
              <a:rPr lang="es-ES_tradnl" smtClean="0"/>
              <a:t>‹Nº›</a:t>
            </a:fld>
            <a:endParaRPr lang="es-ES_tradnl" dirty="0"/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70DE98D2-160E-0D45-BEBB-9C0BDE2DEFA7}"/>
              </a:ext>
            </a:extLst>
          </p:cNvPr>
          <p:cNvSpPr/>
          <p:nvPr userDrawn="1"/>
        </p:nvSpPr>
        <p:spPr>
          <a:xfrm>
            <a:off x="0" y="0"/>
            <a:ext cx="875734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95C4FA03-B4EA-A342-8618-F056EEF66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36" b="1"/>
          <a:stretch/>
        </p:blipFill>
        <p:spPr>
          <a:xfrm>
            <a:off x="0" y="6128195"/>
            <a:ext cx="875734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26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>
            <a:extLst>
              <a:ext uri="{FF2B5EF4-FFF2-40B4-BE49-F238E27FC236}">
                <a16:creationId xmlns="" xmlns:a16="http://schemas.microsoft.com/office/drawing/2014/main" id="{F595E564-9D00-EB40-9991-A019187FA0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82688" y="160338"/>
            <a:ext cx="10890250" cy="65373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D39D7E85-AF3A-3649-9E64-B1669296BC4B}"/>
              </a:ext>
            </a:extLst>
          </p:cNvPr>
          <p:cNvSpPr/>
          <p:nvPr userDrawn="1"/>
        </p:nvSpPr>
        <p:spPr>
          <a:xfrm>
            <a:off x="0" y="0"/>
            <a:ext cx="875734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82ABD1B7-6BF5-CC40-BEB7-1A7960F393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36" b="1"/>
          <a:stretch/>
        </p:blipFill>
        <p:spPr>
          <a:xfrm>
            <a:off x="0" y="6128195"/>
            <a:ext cx="875734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20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0A600821-425D-BC42-B6A9-A73C4FB5D0F5}"/>
              </a:ext>
            </a:extLst>
          </p:cNvPr>
          <p:cNvSpPr/>
          <p:nvPr userDrawn="1"/>
        </p:nvSpPr>
        <p:spPr>
          <a:xfrm>
            <a:off x="0" y="0"/>
            <a:ext cx="875734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15B0ECBF-1DC8-6941-AC97-C774B2F35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36" b="1"/>
          <a:stretch/>
        </p:blipFill>
        <p:spPr>
          <a:xfrm>
            <a:off x="0" y="6128195"/>
            <a:ext cx="875734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2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22090E5-2A5A-2A41-AE29-E3AD96D1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AEE80A90-61AF-6144-A5B4-9F8F03D95E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 dirty="0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E14A8081-E1FB-9F41-8A35-77397E7DB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4705D2E1-98B3-A94D-B36F-04794BBA5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65CB8D-D914-B047-A1A0-0D8B535786E0}" type="datetimeFigureOut">
              <a:rPr lang="es-ES_tradnl" smtClean="0"/>
              <a:t>07/11/2019</a:t>
            </a:fld>
            <a:endParaRPr lang="es-ES_tradn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DB37781-449D-F844-AB22-FB30E0231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E35A6B9-5D4E-BA43-A039-BF2FDBD25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F7888-4940-6947-BE93-BE9F9D881531}" type="slidenum">
              <a:rPr lang="es-ES_tradnl" smtClean="0"/>
              <a:t>‹Nº›</a:t>
            </a:fld>
            <a:endParaRPr lang="es-ES_tradnl" dirty="0"/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5282A148-B802-1C4F-9942-89B372CE6203}"/>
              </a:ext>
            </a:extLst>
          </p:cNvPr>
          <p:cNvSpPr/>
          <p:nvPr userDrawn="1"/>
        </p:nvSpPr>
        <p:spPr>
          <a:xfrm>
            <a:off x="0" y="0"/>
            <a:ext cx="875734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553ADD20-0127-384A-91C1-1DE4F1BF3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36" b="1"/>
          <a:stretch/>
        </p:blipFill>
        <p:spPr>
          <a:xfrm>
            <a:off x="0" y="6128195"/>
            <a:ext cx="875734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4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1FF9175B-7B2A-1F4B-86A3-5A3868CB4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744" y="107188"/>
            <a:ext cx="11073384" cy="488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8FF60136-3839-7D4B-86C3-930E52049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035" y="850265"/>
            <a:ext cx="10515600" cy="5919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S_tradn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5642777-E6DB-9846-89B5-99083B866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9936" y="6405118"/>
            <a:ext cx="393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1EF7888-4940-6947-BE93-BE9F9D881531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5553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just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just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just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just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just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just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4.wdp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400800" y="4905964"/>
            <a:ext cx="5557838" cy="913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_tradnl" sz="24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USO DE RPAS EN LA INSPECCIÓN DE DERECHO DE VÍA FERROVIARIO</a:t>
            </a:r>
            <a:endParaRPr lang="es-MX" sz="24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083D18C3-9CF4-0046-86F6-6CA309911365}"/>
              </a:ext>
            </a:extLst>
          </p:cNvPr>
          <p:cNvSpPr/>
          <p:nvPr/>
        </p:nvSpPr>
        <p:spPr>
          <a:xfrm>
            <a:off x="6400800" y="5819804"/>
            <a:ext cx="5557838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_tradnl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Pedro Cano Guerrero</a:t>
            </a:r>
            <a:endParaRPr lang="es-MX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207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1024129" y="1875099"/>
            <a:ext cx="2957562" cy="5102872"/>
          </a:xfrm>
        </p:spPr>
        <p:txBody>
          <a:bodyPr anchor="t">
            <a:no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Fácil identificación de los distintos elementos que invaden el derecho de vía.</a:t>
            </a:r>
          </a:p>
          <a:p>
            <a:pPr marL="285750" indent="-285750">
              <a:buFont typeface="Wingdings" pitchFamily="2" charset="2"/>
              <a:buChar char="§"/>
            </a:pPr>
            <a:endParaRPr lang="es-MX" dirty="0"/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Mejor resolución vs imágenes satelitales.</a:t>
            </a:r>
          </a:p>
          <a:p>
            <a:pPr marL="285750" indent="-285750">
              <a:buFont typeface="Wingdings" pitchFamily="2" charset="2"/>
              <a:buChar char="§"/>
            </a:pPr>
            <a:endParaRPr lang="es-MX" dirty="0"/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Información actualizada de los predios estudiados.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0AA075F-24F6-B644-A547-603EE581D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400" dirty="0"/>
              <a:t>ORTOMOSAICOS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78DB614F-A658-814A-8CDA-1E4B4E7C0D97}"/>
              </a:ext>
            </a:extLst>
          </p:cNvPr>
          <p:cNvGrpSpPr/>
          <p:nvPr/>
        </p:nvGrpSpPr>
        <p:grpSpPr>
          <a:xfrm>
            <a:off x="4461905" y="1504708"/>
            <a:ext cx="7730095" cy="4982901"/>
            <a:chOff x="5074064" y="1458409"/>
            <a:chExt cx="7083472" cy="456608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74064" y="1458409"/>
              <a:ext cx="7083472" cy="1916506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4064" y="3721850"/>
              <a:ext cx="7083472" cy="2302640"/>
            </a:xfrm>
            <a:prstGeom prst="rect">
              <a:avLst/>
            </a:prstGeom>
          </p:spPr>
        </p:pic>
      </p:grpSp>
      <p:sp>
        <p:nvSpPr>
          <p:cNvPr id="7" name="Marcador de contenido 2">
            <a:extLst>
              <a:ext uri="{FF2B5EF4-FFF2-40B4-BE49-F238E27FC236}">
                <a16:creationId xmlns="" xmlns:a16="http://schemas.microsoft.com/office/drawing/2014/main" id="{07EA9686-D2C3-C044-BC6D-574E5BA2C5D1}"/>
              </a:ext>
            </a:extLst>
          </p:cNvPr>
          <p:cNvSpPr txBox="1">
            <a:spLocks/>
          </p:cNvSpPr>
          <p:nvPr/>
        </p:nvSpPr>
        <p:spPr>
          <a:xfrm>
            <a:off x="1024129" y="815422"/>
            <a:ext cx="11073384" cy="7982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just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just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just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just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Con las fotografías adquiridas se genera una sola imagen por km lineal, mejorando la visualización del área de interés con resoluciones de 2.5 cm/pixel.</a:t>
            </a:r>
          </a:p>
        </p:txBody>
      </p:sp>
    </p:spTree>
    <p:extLst>
      <p:ext uri="{BB962C8B-B14F-4D97-AF65-F5344CB8AC3E}">
        <p14:creationId xmlns:p14="http://schemas.microsoft.com/office/powerpoint/2010/main" val="452254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024128" y="890016"/>
            <a:ext cx="4091882" cy="5868035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Permiten una mejor visualización del entorno de interés.</a:t>
            </a:r>
          </a:p>
          <a:p>
            <a:endParaRPr lang="es-MX" dirty="0"/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Es posible diferenciar las elevaciones y posibles riesgos a la operación.</a:t>
            </a:r>
          </a:p>
          <a:p>
            <a:pPr marL="285750" indent="-285750">
              <a:buFont typeface="Wingdings" pitchFamily="2" charset="2"/>
              <a:buChar char="§"/>
            </a:pPr>
            <a:endParaRPr lang="es-MX" dirty="0"/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Cada punto cuenta con posición geográfica lo que facilita la ubicación de todos los objetos en la imagen.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="" xmlns:a16="http://schemas.microsoft.com/office/drawing/2014/main" id="{6AC603ED-4C7C-1A43-ACA2-3888297AB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400" dirty="0"/>
              <a:t>NUBES DE PUNTOS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1D1B92B8-46CB-C94B-9F1D-6F41D870B672}"/>
              </a:ext>
            </a:extLst>
          </p:cNvPr>
          <p:cNvGrpSpPr/>
          <p:nvPr/>
        </p:nvGrpSpPr>
        <p:grpSpPr>
          <a:xfrm>
            <a:off x="5661565" y="972844"/>
            <a:ext cx="6540553" cy="5702378"/>
            <a:chOff x="5661565" y="890016"/>
            <a:chExt cx="6540553" cy="5702378"/>
          </a:xfrm>
        </p:grpSpPr>
        <p:pic>
          <p:nvPicPr>
            <p:cNvPr id="4" name="Imagen 3"/>
            <p:cNvPicPr>
              <a:picLocks/>
            </p:cNvPicPr>
            <p:nvPr/>
          </p:nvPicPr>
          <p:blipFill rotWithShape="1">
            <a:blip r:embed="rId2"/>
            <a:srcRect t="22092"/>
            <a:stretch/>
          </p:blipFill>
          <p:spPr>
            <a:xfrm>
              <a:off x="5668003" y="890016"/>
              <a:ext cx="6534115" cy="2443493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1565" y="3452929"/>
              <a:ext cx="6540553" cy="31394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8848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624C880-8A32-2249-B768-ADAF681E5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400" dirty="0"/>
              <a:t>ARCHIVOS SHP</a:t>
            </a:r>
          </a:p>
        </p:txBody>
      </p:sp>
      <p:sp>
        <p:nvSpPr>
          <p:cNvPr id="4" name="Marcador de contenido 2"/>
          <p:cNvSpPr>
            <a:spLocks noGrp="1"/>
          </p:cNvSpPr>
          <p:nvPr>
            <p:ph sz="quarter" idx="10"/>
          </p:nvPr>
        </p:nvSpPr>
        <p:spPr>
          <a:xfrm>
            <a:off x="1085088" y="687919"/>
            <a:ext cx="3868877" cy="6055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/>
              <a:t>Polígonos en formato .SHP que muestran:</a:t>
            </a:r>
          </a:p>
          <a:p>
            <a:pPr marL="0" indent="0">
              <a:buNone/>
            </a:pPr>
            <a:endParaRPr lang="es-MX" dirty="0"/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Las áreas de los elementos que invaden el derecho de vía.</a:t>
            </a:r>
          </a:p>
          <a:p>
            <a:pPr marL="285750" indent="-285750">
              <a:buFont typeface="Wingdings" pitchFamily="2" charset="2"/>
              <a:buChar char="§"/>
            </a:pPr>
            <a:endParaRPr lang="es-MX" dirty="0"/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Pasos a nivel.</a:t>
            </a:r>
          </a:p>
          <a:p>
            <a:pPr marL="285750" indent="-285750">
              <a:buFont typeface="Wingdings" pitchFamily="2" charset="2"/>
              <a:buChar char="§"/>
            </a:pPr>
            <a:endParaRPr lang="es-MX" dirty="0"/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El trazo de la ruta.</a:t>
            </a:r>
          </a:p>
          <a:p>
            <a:pPr marL="285750" indent="-285750">
              <a:buFont typeface="Wingdings" pitchFamily="2" charset="2"/>
              <a:buChar char="§"/>
            </a:pPr>
            <a:endParaRPr lang="es-MX" dirty="0"/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Uso en diferentes plataformas de GIS y CAD.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="" xmlns:a16="http://schemas.microsoft.com/office/drawing/2014/main" id="{D562AA2D-FF6D-A74A-8F42-9F819639ECE7}"/>
              </a:ext>
            </a:extLst>
          </p:cNvPr>
          <p:cNvGrpSpPr/>
          <p:nvPr/>
        </p:nvGrpSpPr>
        <p:grpSpPr>
          <a:xfrm>
            <a:off x="5701043" y="687918"/>
            <a:ext cx="6490957" cy="5988605"/>
            <a:chOff x="7620000" y="1172552"/>
            <a:chExt cx="4552090" cy="462780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0" y="3457233"/>
              <a:ext cx="4552090" cy="2343125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00" y="1172552"/>
              <a:ext cx="4552090" cy="20659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2040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3"/>
          </p:nvPr>
        </p:nvSpPr>
        <p:spPr>
          <a:xfrm>
            <a:off x="7616142" y="273838"/>
            <a:ext cx="4164840" cy="2891189"/>
          </a:xfrm>
        </p:spPr>
        <p:txBody>
          <a:bodyPr/>
          <a:lstStyle/>
          <a:p>
            <a:r>
              <a:rPr lang="es-MX" sz="2400" b="1" dirty="0"/>
              <a:t>ACCESOS IRREGULARES</a:t>
            </a:r>
          </a:p>
          <a:p>
            <a:r>
              <a:rPr lang="es-MX" dirty="0"/>
              <a:t>Fácil identificación de accesos irregulares que ponen en riesgo al ferrocarril y a la población.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35" y="119770"/>
            <a:ext cx="6186799" cy="327681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511" y="3523908"/>
            <a:ext cx="6196314" cy="3276217"/>
          </a:xfrm>
          <a:prstGeom prst="rect">
            <a:avLst/>
          </a:prstGeom>
        </p:spPr>
      </p:pic>
      <p:sp>
        <p:nvSpPr>
          <p:cNvPr id="5" name="Marcador de contenido 1">
            <a:extLst>
              <a:ext uri="{FF2B5EF4-FFF2-40B4-BE49-F238E27FC236}">
                <a16:creationId xmlns="" xmlns:a16="http://schemas.microsoft.com/office/drawing/2014/main" id="{B6A8B2A3-9F97-CE47-AECB-4C5BD2BB130B}"/>
              </a:ext>
            </a:extLst>
          </p:cNvPr>
          <p:cNvSpPr txBox="1">
            <a:spLocks/>
          </p:cNvSpPr>
          <p:nvPr/>
        </p:nvSpPr>
        <p:spPr>
          <a:xfrm>
            <a:off x="1307926" y="3701384"/>
            <a:ext cx="4164840" cy="2921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just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just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just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just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/>
              <a:t>PASOS A NIVEL</a:t>
            </a:r>
          </a:p>
          <a:p>
            <a:r>
              <a:rPr lang="es-MX" dirty="0"/>
              <a:t>Identificación de las condiciones actuales de los pasos a nivel.</a:t>
            </a:r>
          </a:p>
        </p:txBody>
      </p:sp>
    </p:spTree>
    <p:extLst>
      <p:ext uri="{BB962C8B-B14F-4D97-AF65-F5344CB8AC3E}">
        <p14:creationId xmlns:p14="http://schemas.microsoft.com/office/powerpoint/2010/main" val="2972595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3"/>
          </p:nvPr>
        </p:nvSpPr>
        <p:spPr>
          <a:xfrm>
            <a:off x="968325" y="96675"/>
            <a:ext cx="4494926" cy="3205664"/>
          </a:xfrm>
        </p:spPr>
        <p:txBody>
          <a:bodyPr/>
          <a:lstStyle/>
          <a:p>
            <a:r>
              <a:rPr lang="es-MX" sz="2400" b="1" dirty="0"/>
              <a:t>FACHADAS</a:t>
            </a:r>
          </a:p>
          <a:p>
            <a:r>
              <a:rPr lang="es-MX" dirty="0"/>
              <a:t>Fotografías georreferenciadas que facilitan la visualización del tipo de invasión que se detecta.</a:t>
            </a:r>
          </a:p>
          <a:p>
            <a:r>
              <a:rPr lang="es-MX" dirty="0"/>
              <a:t>Las fotografías se ocupan en los reportes correspondientes para control interno y/o externo.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514" y="96674"/>
            <a:ext cx="6367131" cy="32056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25" y="3389153"/>
            <a:ext cx="6115382" cy="3394390"/>
          </a:xfrm>
          <a:prstGeom prst="rect">
            <a:avLst/>
          </a:prstGeom>
        </p:spPr>
      </p:pic>
      <p:sp>
        <p:nvSpPr>
          <p:cNvPr id="7" name="Marcador de contenido 1">
            <a:extLst>
              <a:ext uri="{FF2B5EF4-FFF2-40B4-BE49-F238E27FC236}">
                <a16:creationId xmlns="" xmlns:a16="http://schemas.microsoft.com/office/drawing/2014/main" id="{4987ED16-2DF9-804B-8B9E-4394D66E0470}"/>
              </a:ext>
            </a:extLst>
          </p:cNvPr>
          <p:cNvSpPr txBox="1">
            <a:spLocks/>
          </p:cNvSpPr>
          <p:nvPr/>
        </p:nvSpPr>
        <p:spPr>
          <a:xfrm>
            <a:off x="7581418" y="3572169"/>
            <a:ext cx="4397227" cy="3028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just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just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just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just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b="1" dirty="0"/>
              <a:t>ÁREAS DE INVASIÓN</a:t>
            </a:r>
          </a:p>
          <a:p>
            <a:r>
              <a:rPr lang="es-MX" dirty="0"/>
              <a:t>Estimación de áreas que invaden el DDV dependiendo del ancho concesionado vigente.</a:t>
            </a:r>
          </a:p>
        </p:txBody>
      </p:sp>
    </p:spTree>
    <p:extLst>
      <p:ext uri="{BB962C8B-B14F-4D97-AF65-F5344CB8AC3E}">
        <p14:creationId xmlns:p14="http://schemas.microsoft.com/office/powerpoint/2010/main" val="3853354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024127" y="595504"/>
            <a:ext cx="10935644" cy="6162548"/>
          </a:xfrm>
        </p:spPr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El monitoreo del derecho de vía es necesario para la correcta operación de los Ferrocarriles.</a:t>
            </a:r>
          </a:p>
          <a:p>
            <a:r>
              <a:rPr lang="es-MX" dirty="0"/>
              <a:t>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Las metodologías actuales requieren inversión en tiempo y costo elevado.</a:t>
            </a:r>
          </a:p>
          <a:p>
            <a:pPr marL="285750" indent="-285750">
              <a:buFont typeface="Wingdings" pitchFamily="2" charset="2"/>
              <a:buChar char="§"/>
            </a:pPr>
            <a:endParaRPr lang="es-MX" dirty="0"/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Con la ayuda de éstas tecnologías se reducen tiempos y costos.</a:t>
            </a:r>
          </a:p>
          <a:p>
            <a:pPr marL="285750" indent="-285750">
              <a:buFont typeface="Wingdings" pitchFamily="2" charset="2"/>
              <a:buChar char="§"/>
            </a:pPr>
            <a:endParaRPr lang="es-MX" dirty="0"/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Apoyo eficaz  para la identificación y proceso de retiro de invasiones.</a:t>
            </a:r>
          </a:p>
          <a:p>
            <a:pPr marL="285750" indent="-285750">
              <a:buFont typeface="Wingdings" pitchFamily="2" charset="2"/>
              <a:buChar char="§"/>
            </a:pPr>
            <a:endParaRPr lang="es-MX" dirty="0"/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Los resultados obtenidos, generan un valor agregado al estudio, debido a que los archivos producidos no se pueden generar con el método tradicional.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1631E20F-950E-8E48-8C6C-621B78882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400" dirty="0"/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3510582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927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E6908A2-B46A-5F4E-9A6E-EE2E6FD74F7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s-US" sz="1800"/>
              <a:t>Empresa de tecnología aplicada a la Ingeniería, desarrollamos </a:t>
            </a:r>
            <a:r>
              <a:rPr lang="es-ES_tradnl" sz="1800" dirty="0"/>
              <a:t>soluciones</a:t>
            </a:r>
            <a:r>
              <a:rPr lang="es-US" sz="1800"/>
              <a:t> de vanguardia para cada sector en el que trabajamos. </a:t>
            </a:r>
          </a:p>
          <a:p>
            <a:endParaRPr lang="es-US" sz="1800"/>
          </a:p>
          <a:p>
            <a:r>
              <a:rPr lang="es-US" sz="1800"/>
              <a:t>Digitalizamos al mundo, facilitando el acceso a la información de percepción remota múltiples entidades del sector público y privado mediante soluciones integrales. </a:t>
            </a:r>
          </a:p>
          <a:p>
            <a:endParaRPr lang="es-US" sz="1800"/>
          </a:p>
          <a:p>
            <a:r>
              <a:rPr lang="es-US" sz="1800"/>
              <a:t>La información que facilitamos a nuestros clientes es más accesible, menos costosa, más rápida de obtener y más sistemática.</a:t>
            </a:r>
          </a:p>
        </p:txBody>
      </p:sp>
    </p:spTree>
    <p:extLst>
      <p:ext uri="{BB962C8B-B14F-4D97-AF65-F5344CB8AC3E}">
        <p14:creationId xmlns:p14="http://schemas.microsoft.com/office/powerpoint/2010/main" val="1413579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0 CuadroTexto">
            <a:extLst>
              <a:ext uri="{FF2B5EF4-FFF2-40B4-BE49-F238E27FC236}">
                <a16:creationId xmlns="" xmlns:a16="http://schemas.microsoft.com/office/drawing/2014/main" id="{4E9011DD-7E10-9346-A1D0-95A82AC3F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920" y="4016502"/>
            <a:ext cx="109622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>
              <a:spcBef>
                <a:spcPts val="335"/>
              </a:spcBef>
              <a:spcAft>
                <a:spcPts val="335"/>
              </a:spcAft>
            </a:pPr>
            <a:r>
              <a:rPr lang="es-ES" altLang="es-ES_tradn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Plataformas disponibles para el montaje de sensor</a:t>
            </a:r>
          </a:p>
        </p:txBody>
      </p:sp>
      <p:sp>
        <p:nvSpPr>
          <p:cNvPr id="4" name="Forma libre 5">
            <a:extLst>
              <a:ext uri="{FF2B5EF4-FFF2-40B4-BE49-F238E27FC236}">
                <a16:creationId xmlns="" xmlns:a16="http://schemas.microsoft.com/office/drawing/2014/main" id="{F6764DC5-5CE3-3E4D-B1A9-43A28C12FE11}"/>
              </a:ext>
            </a:extLst>
          </p:cNvPr>
          <p:cNvSpPr/>
          <p:nvPr/>
        </p:nvSpPr>
        <p:spPr>
          <a:xfrm>
            <a:off x="10948047" y="4468983"/>
            <a:ext cx="571866" cy="1543263"/>
          </a:xfrm>
          <a:custGeom>
            <a:avLst/>
            <a:gdLst>
              <a:gd name="connsiteX0" fmla="*/ 0 w 173620"/>
              <a:gd name="connsiteY0" fmla="*/ 0 h 1354238"/>
              <a:gd name="connsiteX1" fmla="*/ 46299 w 173620"/>
              <a:gd name="connsiteY1" fmla="*/ 150471 h 1354238"/>
              <a:gd name="connsiteX2" fmla="*/ 46299 w 173620"/>
              <a:gd name="connsiteY2" fmla="*/ 150471 h 1354238"/>
              <a:gd name="connsiteX3" fmla="*/ 115747 w 173620"/>
              <a:gd name="connsiteY3" fmla="*/ 324091 h 1354238"/>
              <a:gd name="connsiteX4" fmla="*/ 115747 w 173620"/>
              <a:gd name="connsiteY4" fmla="*/ 462988 h 1354238"/>
              <a:gd name="connsiteX5" fmla="*/ 173620 w 173620"/>
              <a:gd name="connsiteY5" fmla="*/ 578734 h 1354238"/>
              <a:gd name="connsiteX6" fmla="*/ 173620 w 173620"/>
              <a:gd name="connsiteY6" fmla="*/ 706056 h 1354238"/>
              <a:gd name="connsiteX7" fmla="*/ 138896 w 173620"/>
              <a:gd name="connsiteY7" fmla="*/ 833377 h 1354238"/>
              <a:gd name="connsiteX8" fmla="*/ 150471 w 173620"/>
              <a:gd name="connsiteY8" fmla="*/ 960699 h 1354238"/>
              <a:gd name="connsiteX9" fmla="*/ 173620 w 173620"/>
              <a:gd name="connsiteY9" fmla="*/ 1076446 h 1354238"/>
              <a:gd name="connsiteX10" fmla="*/ 173620 w 173620"/>
              <a:gd name="connsiteY10" fmla="*/ 1180618 h 1354238"/>
              <a:gd name="connsiteX11" fmla="*/ 115747 w 173620"/>
              <a:gd name="connsiteY11" fmla="*/ 1354238 h 135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3620" h="1354238">
                <a:moveTo>
                  <a:pt x="0" y="0"/>
                </a:moveTo>
                <a:lnTo>
                  <a:pt x="46299" y="150471"/>
                </a:lnTo>
                <a:lnTo>
                  <a:pt x="46299" y="150471"/>
                </a:lnTo>
                <a:lnTo>
                  <a:pt x="115747" y="324091"/>
                </a:lnTo>
                <a:lnTo>
                  <a:pt x="115747" y="462988"/>
                </a:lnTo>
                <a:lnTo>
                  <a:pt x="173620" y="578734"/>
                </a:lnTo>
                <a:lnTo>
                  <a:pt x="173620" y="706056"/>
                </a:lnTo>
                <a:lnTo>
                  <a:pt x="138896" y="833377"/>
                </a:lnTo>
                <a:lnTo>
                  <a:pt x="150471" y="960699"/>
                </a:lnTo>
                <a:lnTo>
                  <a:pt x="173620" y="1076446"/>
                </a:lnTo>
                <a:lnTo>
                  <a:pt x="173620" y="1180618"/>
                </a:lnTo>
                <a:lnTo>
                  <a:pt x="115747" y="1354238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2739F3B6-51DD-3E4B-9629-98A7A48E4E55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6778" y="1850478"/>
            <a:ext cx="1152766" cy="1169534"/>
          </a:xfrm>
          <a:prstGeom prst="rect">
            <a:avLst/>
          </a:prstGeom>
        </p:spPr>
      </p:pic>
      <p:sp>
        <p:nvSpPr>
          <p:cNvPr id="11" name="30 CuadroTexto">
            <a:extLst>
              <a:ext uri="{FF2B5EF4-FFF2-40B4-BE49-F238E27FC236}">
                <a16:creationId xmlns="" xmlns:a16="http://schemas.microsoft.com/office/drawing/2014/main" id="{BB8F65C8-FC8F-BE40-82ED-CD9562C74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967" y="3303283"/>
            <a:ext cx="1662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>
              <a:spcBef>
                <a:spcPts val="335"/>
              </a:spcBef>
              <a:spcAft>
                <a:spcPts val="335"/>
              </a:spcAft>
            </a:pPr>
            <a:r>
              <a:rPr lang="es-MX" altLang="es-ES_tradnl" sz="16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Cámaras RGB</a:t>
            </a:r>
          </a:p>
        </p:txBody>
      </p:sp>
      <p:pic>
        <p:nvPicPr>
          <p:cNvPr id="6" name="Picture 18" descr="Resultado de imagen para aeromao">
            <a:extLst>
              <a:ext uri="{FF2B5EF4-FFF2-40B4-BE49-F238E27FC236}">
                <a16:creationId xmlns="" xmlns:a16="http://schemas.microsoft.com/office/drawing/2014/main" id="{BDFAEDA0-83B2-444E-AA83-6613CCC81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1" b="25022"/>
          <a:stretch/>
        </p:blipFill>
        <p:spPr bwMode="auto">
          <a:xfrm>
            <a:off x="2308650" y="4961476"/>
            <a:ext cx="1934222" cy="10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30 CuadroTexto">
            <a:extLst>
              <a:ext uri="{FF2B5EF4-FFF2-40B4-BE49-F238E27FC236}">
                <a16:creationId xmlns="" xmlns:a16="http://schemas.microsoft.com/office/drawing/2014/main" id="{B0BF9C30-40A2-3D47-9F35-52ABE8493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879" y="6125078"/>
            <a:ext cx="1699765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>
              <a:spcBef>
                <a:spcPts val="335"/>
              </a:spcBef>
              <a:spcAft>
                <a:spcPts val="335"/>
              </a:spcAft>
            </a:pPr>
            <a:r>
              <a:rPr lang="es-MX" altLang="es-ES_tradnl" sz="16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RPAS </a:t>
            </a:r>
          </a:p>
          <a:p>
            <a:pPr algn="ctr" eaLnBrk="1" hangingPunct="1">
              <a:spcBef>
                <a:spcPts val="335"/>
              </a:spcBef>
              <a:spcAft>
                <a:spcPts val="335"/>
              </a:spcAft>
            </a:pPr>
            <a:r>
              <a:rPr lang="es-MX" altLang="es-ES_tradnl" sz="16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 fija</a:t>
            </a:r>
          </a:p>
        </p:txBody>
      </p:sp>
      <p:sp>
        <p:nvSpPr>
          <p:cNvPr id="17" name="Título 16">
            <a:extLst>
              <a:ext uri="{FF2B5EF4-FFF2-40B4-BE49-F238E27FC236}">
                <a16:creationId xmlns="" xmlns:a16="http://schemas.microsoft.com/office/drawing/2014/main" id="{8B9961FA-B2CC-CF41-8B4B-ED4C02EF8F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9744" y="107188"/>
            <a:ext cx="11073384" cy="488315"/>
          </a:xfrm>
        </p:spPr>
        <p:txBody>
          <a:bodyPr>
            <a:normAutofit/>
          </a:bodyPr>
          <a:lstStyle/>
          <a:p>
            <a:r>
              <a:rPr lang="es-US" sz="2400"/>
              <a:t>TECNOLOGÍAS EMPLEADAS PARA LA RECOPILACIÓN DE DATOS</a:t>
            </a:r>
            <a:endParaRPr lang="es-ES_tradnl" sz="2400" dirty="0"/>
          </a:p>
        </p:txBody>
      </p:sp>
      <p:sp>
        <p:nvSpPr>
          <p:cNvPr id="18" name="30 CuadroTexto">
            <a:extLst>
              <a:ext uri="{FF2B5EF4-FFF2-40B4-BE49-F238E27FC236}">
                <a16:creationId xmlns="" xmlns:a16="http://schemas.microsoft.com/office/drawing/2014/main" id="{58DAD642-5FF4-9846-98B4-730806000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370" y="911176"/>
            <a:ext cx="109587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>
              <a:spcBef>
                <a:spcPts val="335"/>
              </a:spcBef>
              <a:spcAft>
                <a:spcPts val="335"/>
              </a:spcAft>
            </a:pPr>
            <a:r>
              <a:rPr lang="es-MX" altLang="es-ES_tradnl" sz="18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Sensores empleados en la recopilación de datos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2F6DFE4-F253-1243-BF72-43466F8D7E09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4890861" y="1510545"/>
            <a:ext cx="1430021" cy="1509467"/>
          </a:xfrm>
          <a:prstGeom prst="rect">
            <a:avLst/>
          </a:prstGeom>
        </p:spPr>
      </p:pic>
      <p:sp>
        <p:nvSpPr>
          <p:cNvPr id="19" name="30 CuadroTexto">
            <a:extLst>
              <a:ext uri="{FF2B5EF4-FFF2-40B4-BE49-F238E27FC236}">
                <a16:creationId xmlns="" xmlns:a16="http://schemas.microsoft.com/office/drawing/2014/main" id="{17B85B99-0B45-3C48-BEB2-49A32722C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9178" y="3180173"/>
            <a:ext cx="17022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>
              <a:spcBef>
                <a:spcPts val="335"/>
              </a:spcBef>
              <a:spcAft>
                <a:spcPts val="335"/>
              </a:spcAft>
            </a:pPr>
            <a:r>
              <a:rPr lang="es-MX" altLang="es-ES_tradnl" sz="16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móvil de mapeo</a:t>
            </a:r>
          </a:p>
        </p:txBody>
      </p:sp>
      <p:pic>
        <p:nvPicPr>
          <p:cNvPr id="12" name="Picture 2" descr="http://www.iftas.de/uploads/Main/hdl-family.png">
            <a:extLst>
              <a:ext uri="{FF2B5EF4-FFF2-40B4-BE49-F238E27FC236}">
                <a16:creationId xmlns="" xmlns:a16="http://schemas.microsoft.com/office/drawing/2014/main" id="{F32B9AEC-FF43-784A-ACA6-4B4DA787F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96" y="1764489"/>
            <a:ext cx="1949570" cy="125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30 CuadroTexto">
            <a:extLst>
              <a:ext uri="{FF2B5EF4-FFF2-40B4-BE49-F238E27FC236}">
                <a16:creationId xmlns="" xmlns:a16="http://schemas.microsoft.com/office/drawing/2014/main" id="{D52FB60F-58AE-8B47-B67D-2E55CCF03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3374" y="3303283"/>
            <a:ext cx="1564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>
              <a:spcBef>
                <a:spcPts val="335"/>
              </a:spcBef>
              <a:spcAft>
                <a:spcPts val="335"/>
              </a:spcAft>
            </a:pPr>
            <a:r>
              <a:rPr lang="es-MX" altLang="es-ES_tradnl" sz="16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Scanner láser</a:t>
            </a:r>
          </a:p>
        </p:txBody>
      </p:sp>
      <p:pic>
        <p:nvPicPr>
          <p:cNvPr id="5" name="Picture 10" descr="Resultado de imagen para pegasus II leica">
            <a:extLst>
              <a:ext uri="{FF2B5EF4-FFF2-40B4-BE49-F238E27FC236}">
                <a16:creationId xmlns="" xmlns:a16="http://schemas.microsoft.com/office/drawing/2014/main" id="{CB818ACD-A929-A248-8763-7EB4B2866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1" r="15595" b="19301"/>
          <a:stretch/>
        </p:blipFill>
        <p:spPr bwMode="auto">
          <a:xfrm>
            <a:off x="9477221" y="1417568"/>
            <a:ext cx="2126166" cy="160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30 CuadroTexto">
            <a:extLst>
              <a:ext uri="{FF2B5EF4-FFF2-40B4-BE49-F238E27FC236}">
                <a16:creationId xmlns="" xmlns:a16="http://schemas.microsoft.com/office/drawing/2014/main" id="{F08DFAD1-76B7-CC49-AF78-95E113FE4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2561" y="3303283"/>
            <a:ext cx="9792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>
              <a:spcBef>
                <a:spcPts val="335"/>
              </a:spcBef>
              <a:spcAft>
                <a:spcPts val="335"/>
              </a:spcAft>
            </a:pPr>
            <a:r>
              <a:rPr lang="es-MX" altLang="es-ES_tradnl" sz="16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Lidar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710618D-7D9A-0C40-A133-44D9D29BCFA7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9954993" y="4393499"/>
            <a:ext cx="1170623" cy="1632712"/>
          </a:xfrm>
          <a:prstGeom prst="rect">
            <a:avLst/>
          </a:prstGeom>
        </p:spPr>
      </p:pic>
      <p:sp>
        <p:nvSpPr>
          <p:cNvPr id="26" name="30 CuadroTexto">
            <a:extLst>
              <a:ext uri="{FF2B5EF4-FFF2-40B4-BE49-F238E27FC236}">
                <a16:creationId xmlns="" xmlns:a16="http://schemas.microsoft.com/office/drawing/2014/main" id="{AAEEC402-7851-AA4B-B3DC-CDD570433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6171" y="6286661"/>
            <a:ext cx="23082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>
              <a:spcBef>
                <a:spcPts val="335"/>
              </a:spcBef>
              <a:spcAft>
                <a:spcPts val="335"/>
              </a:spcAft>
            </a:pPr>
            <a:r>
              <a:rPr lang="es-MX" altLang="es-ES_tradnl" sz="16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Estaciones terrestres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4586EB28-581D-B247-8581-64AC4615A0F1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4696103" y="4797053"/>
            <a:ext cx="2120479" cy="1229158"/>
          </a:xfrm>
          <a:prstGeom prst="rect">
            <a:avLst/>
          </a:prstGeom>
        </p:spPr>
      </p:pic>
      <p:sp>
        <p:nvSpPr>
          <p:cNvPr id="27" name="30 CuadroTexto">
            <a:extLst>
              <a:ext uri="{FF2B5EF4-FFF2-40B4-BE49-F238E27FC236}">
                <a16:creationId xmlns="" xmlns:a16="http://schemas.microsoft.com/office/drawing/2014/main" id="{D43B403D-3DD7-594F-9800-65E1824FE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6103" y="6125078"/>
            <a:ext cx="2120479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>
              <a:spcBef>
                <a:spcPts val="335"/>
              </a:spcBef>
              <a:spcAft>
                <a:spcPts val="335"/>
              </a:spcAft>
            </a:pPr>
            <a:r>
              <a:rPr lang="es-MX" altLang="es-ES_tradnl" sz="16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RPAS </a:t>
            </a:r>
          </a:p>
          <a:p>
            <a:pPr algn="ctr" eaLnBrk="1" hangingPunct="1">
              <a:spcBef>
                <a:spcPts val="335"/>
              </a:spcBef>
              <a:spcAft>
                <a:spcPts val="335"/>
              </a:spcAft>
            </a:pPr>
            <a:r>
              <a:rPr lang="es-MX" altLang="es-ES_tradnl" sz="16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 rotativa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8690FA04-CB4E-C848-AF65-FFAFABD856F1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7358043" y="4903907"/>
            <a:ext cx="1516627" cy="1122304"/>
          </a:xfrm>
          <a:prstGeom prst="rect">
            <a:avLst/>
          </a:prstGeom>
        </p:spPr>
      </p:pic>
      <p:sp>
        <p:nvSpPr>
          <p:cNvPr id="28" name="30 CuadroTexto">
            <a:extLst>
              <a:ext uri="{FF2B5EF4-FFF2-40B4-BE49-F238E27FC236}">
                <a16:creationId xmlns="" xmlns:a16="http://schemas.microsoft.com/office/drawing/2014/main" id="{D72A4DF1-5096-CE4D-A5BF-4C1653C42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9096" y="6286661"/>
            <a:ext cx="13945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algn="ctr" eaLnBrk="1" hangingPunct="1">
              <a:spcBef>
                <a:spcPts val="335"/>
              </a:spcBef>
              <a:spcAft>
                <a:spcPts val="335"/>
              </a:spcAft>
            </a:pPr>
            <a:r>
              <a:rPr lang="es-MX" altLang="es-ES_tradnl" sz="16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Automóvil</a:t>
            </a:r>
          </a:p>
        </p:txBody>
      </p:sp>
    </p:spTree>
    <p:extLst>
      <p:ext uri="{BB962C8B-B14F-4D97-AF65-F5344CB8AC3E}">
        <p14:creationId xmlns:p14="http://schemas.microsoft.com/office/powerpoint/2010/main" val="559954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="" xmlns:a16="http://schemas.microsoft.com/office/drawing/2014/main" id="{89F8F8F2-1530-864F-BCE6-9E79191C44FD}"/>
              </a:ext>
            </a:extLst>
          </p:cNvPr>
          <p:cNvGrpSpPr/>
          <p:nvPr/>
        </p:nvGrpSpPr>
        <p:grpSpPr>
          <a:xfrm>
            <a:off x="7621080" y="1004649"/>
            <a:ext cx="4570920" cy="5436838"/>
            <a:chOff x="7621080" y="1197491"/>
            <a:chExt cx="4570920" cy="5436838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1080" y="3832944"/>
              <a:ext cx="4570919" cy="2801385"/>
            </a:xfrm>
            <a:prstGeom prst="rect">
              <a:avLst/>
            </a:prstGeom>
          </p:spPr>
        </p:pic>
        <p:pic>
          <p:nvPicPr>
            <p:cNvPr id="1026" name="Picture 2" descr="Image result for invasión al derecho de vías ferrea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1080" y="1197491"/>
              <a:ext cx="4570920" cy="2456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AE83FC6-D77B-8F4B-8135-F0CB3366E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087" y="107188"/>
            <a:ext cx="11106911" cy="488315"/>
          </a:xfrm>
        </p:spPr>
        <p:txBody>
          <a:bodyPr>
            <a:normAutofit/>
          </a:bodyPr>
          <a:lstStyle/>
          <a:p>
            <a:r>
              <a:rPr lang="es-ES_tradnl" sz="2400" dirty="0"/>
              <a:t>INVASIONES AL DERECHO DE VÍA FERROVIARIO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="" xmlns:a16="http://schemas.microsoft.com/office/drawing/2014/main" id="{75CBEFF5-079D-CF47-AAF9-3D3FFF9FF3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85088" y="695325"/>
            <a:ext cx="6033342" cy="6055487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es-ES_tradnl" dirty="0"/>
              <a:t>Son ocasionadas por establecimientos y construcciones precarias y provisionales</a:t>
            </a:r>
            <a:r>
              <a:rPr lang="es-ES_tradnl" dirty="0" smtClean="0"/>
              <a:t>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_tradnl" dirty="0" smtClean="0"/>
              <a:t>Entorpecen </a:t>
            </a:r>
            <a:r>
              <a:rPr lang="es-ES_tradnl" dirty="0"/>
              <a:t>y encarecen la operación óptima de los ferrocarriles.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_tradnl" dirty="0" smtClean="0"/>
              <a:t>Riesgo </a:t>
            </a:r>
            <a:r>
              <a:rPr lang="es-ES_tradnl" dirty="0"/>
              <a:t>elevado para habitantes.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_tradnl" dirty="0"/>
              <a:t>Riesgo de asaltos.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_tradnl" dirty="0"/>
              <a:t>Invasiones en aumento debido al crecimiento en la densidad de la población.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_tradnl" dirty="0"/>
              <a:t>Al menos se encuentra una invasión en poblaciones de más de 25 mil habitantes.</a:t>
            </a:r>
          </a:p>
        </p:txBody>
      </p:sp>
    </p:spTree>
    <p:extLst>
      <p:ext uri="{BB962C8B-B14F-4D97-AF65-F5344CB8AC3E}">
        <p14:creationId xmlns:p14="http://schemas.microsoft.com/office/powerpoint/2010/main" val="172792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PROCESO DE RETIRO DE INVASIONES AL DERECHO DE VÍA</a:t>
            </a:r>
            <a:endParaRPr lang="es-MX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702468" y="695325"/>
            <a:ext cx="6046810" cy="60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8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024128" y="890016"/>
            <a:ext cx="4311801" cy="5868035"/>
          </a:xfrm>
        </p:spPr>
        <p:txBody>
          <a:bodyPr/>
          <a:lstStyle/>
          <a:p>
            <a:r>
              <a:rPr lang="es-MX" dirty="0"/>
              <a:t>Generar un inventario en el cual se clasifiquen todas las invasiones al derecho de vía sobre un tramo específico, siendo un apoyo escencial en el proceso del retiro de invasiones  e identificación de pasos a nivel irregulares.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83A69CDA-5749-3145-AB3F-2668715DC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400" dirty="0"/>
              <a:t>OBJETIVO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333" y="2129522"/>
            <a:ext cx="5761337" cy="33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BE66D4C4-5818-C847-B254-0B699E8AE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400" dirty="0"/>
              <a:t>TAREAS DE INSPECCIÓN TRADICIONAL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sz="quarter" idx="10"/>
          </p:nvPr>
        </p:nvSpPr>
        <p:spPr>
          <a:xfrm>
            <a:off x="1085087" y="695325"/>
            <a:ext cx="5697677" cy="6055487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Monitoreos semanales.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Despliegue de brigadas para realizar inspecciones.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Tener personal en campo implica riesgo a violencia por parte de los habitantes.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Costo elevado.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Tiempo en campo elevado.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Levantamiento topográfico para identificar el área invadida.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Inventario de las invasiones al derecho de vía.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Apoyo en imágenes satelitales.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="" xmlns:a16="http://schemas.microsoft.com/office/drawing/2014/main" id="{3D802EEA-2755-0649-A105-815DF2C1AB0B}"/>
              </a:ext>
            </a:extLst>
          </p:cNvPr>
          <p:cNvGrpSpPr/>
          <p:nvPr/>
        </p:nvGrpSpPr>
        <p:grpSpPr>
          <a:xfrm>
            <a:off x="7290817" y="79350"/>
            <a:ext cx="4901184" cy="6687973"/>
            <a:chOff x="7620000" y="317951"/>
            <a:chExt cx="4572000" cy="623878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0" y="317951"/>
              <a:ext cx="4571999" cy="3048000"/>
            </a:xfrm>
            <a:prstGeom prst="rect">
              <a:avLst/>
            </a:prstGeom>
          </p:spPr>
        </p:pic>
        <p:pic>
          <p:nvPicPr>
            <p:cNvPr id="2050" name="Picture 2" descr="Image result for inspección vías férrea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3516348"/>
              <a:ext cx="4572000" cy="3040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5940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="" xmlns:a16="http://schemas.microsoft.com/office/drawing/2014/main" id="{7811D68F-C9BC-794C-9CDF-4415BA417D36}"/>
              </a:ext>
            </a:extLst>
          </p:cNvPr>
          <p:cNvGrpSpPr/>
          <p:nvPr/>
        </p:nvGrpSpPr>
        <p:grpSpPr>
          <a:xfrm>
            <a:off x="6687522" y="824821"/>
            <a:ext cx="5489405" cy="5690962"/>
            <a:chOff x="7607444" y="1557489"/>
            <a:chExt cx="4572000" cy="4739872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07444" y="1557489"/>
              <a:ext cx="4572000" cy="2728097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3"/>
            <a:srcRect l="6176" t="27831" r="6216" b="22032"/>
            <a:stretch/>
          </p:blipFill>
          <p:spPr>
            <a:xfrm>
              <a:off x="8302647" y="4476580"/>
              <a:ext cx="3181594" cy="1820781"/>
            </a:xfrm>
            <a:prstGeom prst="rect">
              <a:avLst/>
            </a:prstGeom>
          </p:spPr>
        </p:pic>
      </p:grpSp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7C0091D7-751F-CA41-9B8F-3EF0E16C4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400" dirty="0"/>
              <a:t>USO DE RPAS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sz="quarter" idx="10"/>
          </p:nvPr>
        </p:nvSpPr>
        <p:spPr>
          <a:xfrm>
            <a:off x="1085088" y="695325"/>
            <a:ext cx="5084218" cy="605548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Reducción de personal en campo al mínimo.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Levantamientos Fotogramétricos más rápidos.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Mínima intervención en la operación ferroviaria.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Levantamiento topográfico con menor personal.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Reducción del riesgo del personal a violencia con habitantes.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Tiempo en campo reducido al cubrir más área.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Capacidad para realizar monitoreo con mayor frecuencia.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MX" dirty="0"/>
              <a:t>Resultados en menor tiempo de procesamiento.</a:t>
            </a:r>
          </a:p>
        </p:txBody>
      </p:sp>
    </p:spTree>
    <p:extLst>
      <p:ext uri="{BB962C8B-B14F-4D97-AF65-F5344CB8AC3E}">
        <p14:creationId xmlns:p14="http://schemas.microsoft.com/office/powerpoint/2010/main" val="3642977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D70200AD-2FD1-5F4A-9F22-0E3151FB0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504" y="38760"/>
            <a:ext cx="6844496" cy="6819240"/>
          </a:xfrm>
          <a:prstGeom prst="rect">
            <a:avLst/>
          </a:prstGeom>
        </p:spPr>
      </p:pic>
      <p:sp>
        <p:nvSpPr>
          <p:cNvPr id="4" name="Subtítulo 2"/>
          <p:cNvSpPr>
            <a:spLocks noGrp="1"/>
          </p:cNvSpPr>
          <p:nvPr>
            <p:ph idx="1"/>
          </p:nvPr>
        </p:nvSpPr>
        <p:spPr>
          <a:xfrm>
            <a:off x="1024128" y="890017"/>
            <a:ext cx="5527143" cy="4573234"/>
          </a:xfrm>
        </p:spPr>
        <p:txBody>
          <a:bodyPr anchor="ctr">
            <a:normAutofit/>
          </a:bodyPr>
          <a:lstStyle/>
          <a:p>
            <a:r>
              <a:rPr lang="es-MX" dirty="0"/>
              <a:t>Se realizan levantamientos con drone y personal en tierra a lo largo del tramo para obtener:</a:t>
            </a:r>
          </a:p>
          <a:p>
            <a:endParaRPr lang="es-MX" dirty="0"/>
          </a:p>
          <a:p>
            <a:pPr marL="800100" lvl="1" indent="-342900">
              <a:buFont typeface="Wingdings" pitchFamily="2" charset="2"/>
              <a:buChar char="§"/>
            </a:pPr>
            <a:r>
              <a:rPr lang="es-MX" dirty="0"/>
              <a:t>Ortomosaicos.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s-MX" dirty="0"/>
              <a:t>Archivos SHP del trazo de vía.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s-MX" dirty="0"/>
              <a:t>Archivos SHP con polígonos de las invasiones al DDV.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s-MX" dirty="0"/>
              <a:t>Cadenamientos 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s-MX" dirty="0"/>
              <a:t>Fotografías georreferenciadas de fachadas.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s-MX" dirty="0"/>
              <a:t>Áreas de los predios que invaden el DDV.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DED520A-F8E8-A548-8F7A-987ADF44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400" dirty="0"/>
              <a:t>LEVANTAMIENTO</a:t>
            </a:r>
          </a:p>
        </p:txBody>
      </p:sp>
    </p:spTree>
    <p:extLst>
      <p:ext uri="{BB962C8B-B14F-4D97-AF65-F5344CB8AC3E}">
        <p14:creationId xmlns:p14="http://schemas.microsoft.com/office/powerpoint/2010/main" val="42142471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</TotalTime>
  <Words>652</Words>
  <Application>Microsoft Office PowerPoint</Application>
  <PresentationFormat>Panorámica</PresentationFormat>
  <Paragraphs>99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4" baseType="lpstr">
      <vt:lpstr>Arial</vt:lpstr>
      <vt:lpstr>Calibri</vt:lpstr>
      <vt:lpstr>Century Gothic</vt:lpstr>
      <vt:lpstr>Helvetica Light</vt:lpstr>
      <vt:lpstr>Tahoma</vt:lpstr>
      <vt:lpstr>Times New Roman</vt:lpstr>
      <vt:lpstr>Wingdings</vt:lpstr>
      <vt:lpstr>Tema de Office</vt:lpstr>
      <vt:lpstr>Presentación de PowerPoint</vt:lpstr>
      <vt:lpstr>Presentación de PowerPoint</vt:lpstr>
      <vt:lpstr>TECNOLOGÍAS EMPLEADAS PARA LA RECOPILACIÓN DE DATOS</vt:lpstr>
      <vt:lpstr>INVASIONES AL DERECHO DE VÍA FERROVIARIO</vt:lpstr>
      <vt:lpstr>PROCESO DE RETIRO DE INVASIONES AL DERECHO DE VÍA</vt:lpstr>
      <vt:lpstr>OBJETIVO</vt:lpstr>
      <vt:lpstr>TAREAS DE INSPECCIÓN TRADICIONAL</vt:lpstr>
      <vt:lpstr>USO DE RPAS</vt:lpstr>
      <vt:lpstr>LEVANTAMIENTO</vt:lpstr>
      <vt:lpstr>ORTOMOSAICOS</vt:lpstr>
      <vt:lpstr>NUBES DE PUNTOS</vt:lpstr>
      <vt:lpstr>ARCHIVOS SHP</vt:lpstr>
      <vt:lpstr>Presentación de PowerPoint</vt:lpstr>
      <vt:lpstr>Presentación de PowerPoint</vt:lpstr>
      <vt:lpstr>CONCLUSIONES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Procesamiento Skylab</cp:lastModifiedBy>
  <cp:revision>71</cp:revision>
  <dcterms:created xsi:type="dcterms:W3CDTF">2019-04-09T14:14:44Z</dcterms:created>
  <dcterms:modified xsi:type="dcterms:W3CDTF">2019-11-07T21:46:11Z</dcterms:modified>
</cp:coreProperties>
</file>