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</p:sldMasterIdLst>
  <p:notesMasterIdLst>
    <p:notesMasterId r:id="rId27"/>
  </p:notesMasterIdLst>
  <p:sldIdLst>
    <p:sldId id="259" r:id="rId2"/>
    <p:sldId id="260" r:id="rId3"/>
    <p:sldId id="256" r:id="rId4"/>
    <p:sldId id="280" r:id="rId5"/>
    <p:sldId id="258" r:id="rId6"/>
    <p:sldId id="257" r:id="rId7"/>
    <p:sldId id="261" r:id="rId8"/>
    <p:sldId id="262" r:id="rId9"/>
    <p:sldId id="281" r:id="rId10"/>
    <p:sldId id="263" r:id="rId11"/>
    <p:sldId id="264" r:id="rId12"/>
    <p:sldId id="279" r:id="rId13"/>
    <p:sldId id="267" r:id="rId14"/>
    <p:sldId id="265" r:id="rId15"/>
    <p:sldId id="268" r:id="rId16"/>
    <p:sldId id="269" r:id="rId17"/>
    <p:sldId id="266" r:id="rId18"/>
    <p:sldId id="278" r:id="rId19"/>
    <p:sldId id="270" r:id="rId20"/>
    <p:sldId id="277" r:id="rId21"/>
    <p:sldId id="271" r:id="rId22"/>
    <p:sldId id="272" r:id="rId23"/>
    <p:sldId id="273" r:id="rId24"/>
    <p:sldId id="274" r:id="rId25"/>
    <p:sldId id="276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17"/>
  </p:normalViewPr>
  <p:slideViewPr>
    <p:cSldViewPr snapToGrid="0" snapToObjects="1">
      <p:cViewPr varScale="1">
        <p:scale>
          <a:sx n="35" d="100"/>
          <a:sy n="35" d="100"/>
        </p:scale>
        <p:origin x="32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oshiba\Desktop\Tlapixki_v1\Envolvente%20de%20vuelo%203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 sz="1400" b="0" i="0" baseline="0" dirty="0">
                <a:effectLst/>
              </a:rPr>
              <a:t>Coeficiente de Levantamiento vs. Ángulo de Ataque</a:t>
            </a:r>
            <a:endParaRPr lang="es-MX" sz="1100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cl vs Alpha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Hoja5!$B$13:$B$38</c:f>
              <c:numCache>
                <c:formatCode>General</c:formatCode>
                <c:ptCount val="26"/>
                <c:pt idx="0">
                  <c:v>-17</c:v>
                </c:pt>
                <c:pt idx="1">
                  <c:v>-16</c:v>
                </c:pt>
                <c:pt idx="2">
                  <c:v>-15</c:v>
                </c:pt>
                <c:pt idx="3">
                  <c:v>-14</c:v>
                </c:pt>
                <c:pt idx="4">
                  <c:v>-13</c:v>
                </c:pt>
                <c:pt idx="5">
                  <c:v>-12</c:v>
                </c:pt>
                <c:pt idx="6">
                  <c:v>-11</c:v>
                </c:pt>
                <c:pt idx="7">
                  <c:v>-10</c:v>
                </c:pt>
                <c:pt idx="8">
                  <c:v>-9</c:v>
                </c:pt>
                <c:pt idx="9">
                  <c:v>-8</c:v>
                </c:pt>
                <c:pt idx="10">
                  <c:v>-7</c:v>
                </c:pt>
                <c:pt idx="11">
                  <c:v>-6</c:v>
                </c:pt>
                <c:pt idx="12">
                  <c:v>-5</c:v>
                </c:pt>
                <c:pt idx="13">
                  <c:v>-4</c:v>
                </c:pt>
                <c:pt idx="14">
                  <c:v>-3</c:v>
                </c:pt>
                <c:pt idx="15">
                  <c:v>-2</c:v>
                </c:pt>
                <c:pt idx="16">
                  <c:v>-1</c:v>
                </c:pt>
                <c:pt idx="17">
                  <c:v>0</c:v>
                </c:pt>
                <c:pt idx="18">
                  <c:v>1</c:v>
                </c:pt>
                <c:pt idx="19">
                  <c:v>2</c:v>
                </c:pt>
                <c:pt idx="20">
                  <c:v>3</c:v>
                </c:pt>
                <c:pt idx="21">
                  <c:v>4</c:v>
                </c:pt>
                <c:pt idx="22">
                  <c:v>5</c:v>
                </c:pt>
                <c:pt idx="23">
                  <c:v>7</c:v>
                </c:pt>
                <c:pt idx="24">
                  <c:v>8</c:v>
                </c:pt>
                <c:pt idx="25">
                  <c:v>9</c:v>
                </c:pt>
              </c:numCache>
            </c:numRef>
          </c:xVal>
          <c:yVal>
            <c:numRef>
              <c:f>Hoja5!$C$13:$C$38</c:f>
              <c:numCache>
                <c:formatCode>General</c:formatCode>
                <c:ptCount val="26"/>
                <c:pt idx="0">
                  <c:v>-0.26750000000000002</c:v>
                </c:pt>
                <c:pt idx="1">
                  <c:v>-0.75919999999999999</c:v>
                </c:pt>
                <c:pt idx="2">
                  <c:v>-0.66169999999999995</c:v>
                </c:pt>
                <c:pt idx="3">
                  <c:v>-0.57320000000000004</c:v>
                </c:pt>
                <c:pt idx="4">
                  <c:v>-0.45300000000000001</c:v>
                </c:pt>
                <c:pt idx="5">
                  <c:v>-0.44419999999999998</c:v>
                </c:pt>
                <c:pt idx="6">
                  <c:v>-0.41399999999999998</c:v>
                </c:pt>
                <c:pt idx="7">
                  <c:v>-0.39079999999999998</c:v>
                </c:pt>
                <c:pt idx="8">
                  <c:v>-0.36049999999999999</c:v>
                </c:pt>
                <c:pt idx="9">
                  <c:v>-0.34279999999999999</c:v>
                </c:pt>
                <c:pt idx="10">
                  <c:v>-0.26569999999999999</c:v>
                </c:pt>
                <c:pt idx="11">
                  <c:v>-0.16309999999999999</c:v>
                </c:pt>
                <c:pt idx="12">
                  <c:v>-5.7799999999999997E-2</c:v>
                </c:pt>
                <c:pt idx="13">
                  <c:v>4.9700000000000001E-2</c:v>
                </c:pt>
                <c:pt idx="14">
                  <c:v>0.1615</c:v>
                </c:pt>
                <c:pt idx="15">
                  <c:v>0.28050000000000003</c:v>
                </c:pt>
                <c:pt idx="16">
                  <c:v>0.39839999999999998</c:v>
                </c:pt>
                <c:pt idx="17">
                  <c:v>0.51359999999999995</c:v>
                </c:pt>
                <c:pt idx="18">
                  <c:v>0.62719999999999998</c:v>
                </c:pt>
                <c:pt idx="19">
                  <c:v>0.74239999999999995</c:v>
                </c:pt>
                <c:pt idx="20">
                  <c:v>0.85189999999999999</c:v>
                </c:pt>
                <c:pt idx="21">
                  <c:v>0.95150000000000001</c:v>
                </c:pt>
                <c:pt idx="22">
                  <c:v>1.0181</c:v>
                </c:pt>
                <c:pt idx="23">
                  <c:v>0.96989999999999998</c:v>
                </c:pt>
                <c:pt idx="24">
                  <c:v>0.95720000000000005</c:v>
                </c:pt>
                <c:pt idx="25">
                  <c:v>0.94089999999999996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AB4D-4F6D-AC6A-E3D542AEBA10}"/>
            </c:ext>
          </c:extLst>
        </c:ser>
        <c:ser>
          <c:idx val="1"/>
          <c:order val="1"/>
          <c:tx>
            <c:v>CL Corregido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Hoja5!$J$20:$J$45</c:f>
              <c:numCache>
                <c:formatCode>General</c:formatCode>
                <c:ptCount val="26"/>
                <c:pt idx="0">
                  <c:v>9</c:v>
                </c:pt>
                <c:pt idx="1">
                  <c:v>8</c:v>
                </c:pt>
                <c:pt idx="2">
                  <c:v>7</c:v>
                </c:pt>
                <c:pt idx="3">
                  <c:v>5</c:v>
                </c:pt>
                <c:pt idx="4">
                  <c:v>4</c:v>
                </c:pt>
                <c:pt idx="5">
                  <c:v>3</c:v>
                </c:pt>
                <c:pt idx="6">
                  <c:v>2</c:v>
                </c:pt>
                <c:pt idx="7">
                  <c:v>1</c:v>
                </c:pt>
                <c:pt idx="8">
                  <c:v>0</c:v>
                </c:pt>
                <c:pt idx="9">
                  <c:v>-1</c:v>
                </c:pt>
                <c:pt idx="10">
                  <c:v>-2</c:v>
                </c:pt>
                <c:pt idx="11">
                  <c:v>-3</c:v>
                </c:pt>
                <c:pt idx="12">
                  <c:v>-4</c:v>
                </c:pt>
                <c:pt idx="13">
                  <c:v>-5</c:v>
                </c:pt>
                <c:pt idx="14">
                  <c:v>-6</c:v>
                </c:pt>
                <c:pt idx="15">
                  <c:v>-7</c:v>
                </c:pt>
                <c:pt idx="16">
                  <c:v>-8</c:v>
                </c:pt>
                <c:pt idx="17">
                  <c:v>-9</c:v>
                </c:pt>
                <c:pt idx="18">
                  <c:v>-10</c:v>
                </c:pt>
                <c:pt idx="19">
                  <c:v>-11</c:v>
                </c:pt>
                <c:pt idx="20">
                  <c:v>-12</c:v>
                </c:pt>
                <c:pt idx="21">
                  <c:v>-13</c:v>
                </c:pt>
                <c:pt idx="22">
                  <c:v>-14</c:v>
                </c:pt>
                <c:pt idx="23">
                  <c:v>-15</c:v>
                </c:pt>
                <c:pt idx="24">
                  <c:v>-16</c:v>
                </c:pt>
                <c:pt idx="25">
                  <c:v>-17</c:v>
                </c:pt>
              </c:numCache>
            </c:numRef>
          </c:xVal>
          <c:yVal>
            <c:numRef>
              <c:f>Hoja5!$M$20:$M$45</c:f>
              <c:numCache>
                <c:formatCode>General</c:formatCode>
                <c:ptCount val="26"/>
                <c:pt idx="0">
                  <c:v>1.0708269269160491</c:v>
                </c:pt>
                <c:pt idx="1">
                  <c:v>0.99482887041620427</c:v>
                </c:pt>
                <c:pt idx="2">
                  <c:v>0.91883081391635946</c:v>
                </c:pt>
                <c:pt idx="3">
                  <c:v>0.76683470091666983</c:v>
                </c:pt>
                <c:pt idx="4">
                  <c:v>0.69083664441682502</c:v>
                </c:pt>
                <c:pt idx="5">
                  <c:v>0.61483858791698021</c:v>
                </c:pt>
                <c:pt idx="6">
                  <c:v>0.53884053141713539</c:v>
                </c:pt>
                <c:pt idx="7">
                  <c:v>0.46284247491729064</c:v>
                </c:pt>
                <c:pt idx="8">
                  <c:v>0.38684441841744582</c:v>
                </c:pt>
                <c:pt idx="9">
                  <c:v>0.31084636191760101</c:v>
                </c:pt>
                <c:pt idx="10">
                  <c:v>0.2348483054177562</c:v>
                </c:pt>
                <c:pt idx="11">
                  <c:v>0.15885024891791139</c:v>
                </c:pt>
                <c:pt idx="12">
                  <c:v>8.2852192418066573E-2</c:v>
                </c:pt>
                <c:pt idx="13">
                  <c:v>6.8541359182217598E-3</c:v>
                </c:pt>
                <c:pt idx="14">
                  <c:v>-6.9143920581623053E-2</c:v>
                </c:pt>
                <c:pt idx="15">
                  <c:v>-0.14514197708146787</c:v>
                </c:pt>
                <c:pt idx="16">
                  <c:v>-0.22114003358131268</c:v>
                </c:pt>
                <c:pt idx="17">
                  <c:v>-0.29713809008115749</c:v>
                </c:pt>
                <c:pt idx="18">
                  <c:v>-0.3731361465810023</c:v>
                </c:pt>
                <c:pt idx="19">
                  <c:v>-0.44913420308084712</c:v>
                </c:pt>
                <c:pt idx="20">
                  <c:v>-0.52513225958069198</c:v>
                </c:pt>
                <c:pt idx="21">
                  <c:v>-0.6011303160805368</c:v>
                </c:pt>
                <c:pt idx="22">
                  <c:v>-0.67712837258038161</c:v>
                </c:pt>
                <c:pt idx="23">
                  <c:v>-0.75312642908022642</c:v>
                </c:pt>
                <c:pt idx="24">
                  <c:v>-0.82912448558007124</c:v>
                </c:pt>
                <c:pt idx="25">
                  <c:v>-0.90512254207991605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AB4D-4F6D-AC6A-E3D542AEBA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28067256"/>
        <c:axId val="328067912"/>
      </c:scatterChart>
      <c:valAx>
        <c:axId val="3280672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MX" sz="1000" b="0" i="0" u="none" strike="noStrike" baseline="0">
                    <a:effectLst/>
                  </a:rPr>
                  <a:t>𝛼</a:t>
                </a:r>
                <a:endParaRPr lang="es-MX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28067912"/>
        <c:crosses val="autoZero"/>
        <c:crossBetween val="midCat"/>
      </c:valAx>
      <c:valAx>
        <c:axId val="3280679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MX" sz="1000" b="0" i="0" u="none" strike="noStrike" baseline="0">
                    <a:effectLst/>
                  </a:rPr>
                  <a:t>Coeficiente de Levantamiento</a:t>
                </a:r>
                <a:endParaRPr lang="es-MX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2806725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B59F72-F612-41DC-982A-B2E98DF06E99}" type="datetimeFigureOut">
              <a:rPr lang="es-MX" smtClean="0"/>
              <a:t>08/11/2019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E093D2-A67E-4644-8117-A78BA534AFA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5471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2B821-B484-A54D-BCFD-2EDA645F563C}" type="datetimeFigureOut">
              <a:rPr lang="es-MX" smtClean="0"/>
              <a:t>08/11/2019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23D83-F639-AB48-9870-2CB3CDC0605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29199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2B821-B484-A54D-BCFD-2EDA645F563C}" type="datetimeFigureOut">
              <a:rPr lang="es-MX" smtClean="0"/>
              <a:t>08/11/2019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23D83-F639-AB48-9870-2CB3CDC0605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13521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2B821-B484-A54D-BCFD-2EDA645F563C}" type="datetimeFigureOut">
              <a:rPr lang="es-MX" smtClean="0"/>
              <a:t>08/11/2019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23D83-F639-AB48-9870-2CB3CDC0605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67755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2B821-B484-A54D-BCFD-2EDA645F563C}" type="datetimeFigureOut">
              <a:rPr lang="es-MX" smtClean="0"/>
              <a:t>08/11/2019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23D83-F639-AB48-9870-2CB3CDC0605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800284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2B821-B484-A54D-BCFD-2EDA645F563C}" type="datetimeFigureOut">
              <a:rPr lang="es-MX" smtClean="0"/>
              <a:t>08/11/2019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23D83-F639-AB48-9870-2CB3CDC0605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236455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2B821-B484-A54D-BCFD-2EDA645F563C}" type="datetimeFigureOut">
              <a:rPr lang="es-MX" smtClean="0"/>
              <a:t>08/11/2019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23D83-F639-AB48-9870-2CB3CDC0605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81776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2B821-B484-A54D-BCFD-2EDA645F563C}" type="datetimeFigureOut">
              <a:rPr lang="es-MX" smtClean="0"/>
              <a:t>08/11/2019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23D83-F639-AB48-9870-2CB3CDC0605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863697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2B821-B484-A54D-BCFD-2EDA645F563C}" type="datetimeFigureOut">
              <a:rPr lang="es-MX" smtClean="0"/>
              <a:t>08/11/2019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23D83-F639-AB48-9870-2CB3CDC0605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331705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2B821-B484-A54D-BCFD-2EDA645F563C}" type="datetimeFigureOut">
              <a:rPr lang="es-MX" smtClean="0"/>
              <a:t>08/11/2019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23D83-F639-AB48-9870-2CB3CDC0605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70469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2B821-B484-A54D-BCFD-2EDA645F563C}" type="datetimeFigureOut">
              <a:rPr lang="es-MX" smtClean="0"/>
              <a:t>08/11/2019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47523D83-F639-AB48-9870-2CB3CDC0605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46965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2B821-B484-A54D-BCFD-2EDA645F563C}" type="datetimeFigureOut">
              <a:rPr lang="es-MX" smtClean="0"/>
              <a:t>08/11/2019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23D83-F639-AB48-9870-2CB3CDC0605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0659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2B821-B484-A54D-BCFD-2EDA645F563C}" type="datetimeFigureOut">
              <a:rPr lang="es-MX" smtClean="0"/>
              <a:t>08/11/2019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23D83-F639-AB48-9870-2CB3CDC0605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77756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2B821-B484-A54D-BCFD-2EDA645F563C}" type="datetimeFigureOut">
              <a:rPr lang="es-MX" smtClean="0"/>
              <a:t>08/11/2019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23D83-F639-AB48-9870-2CB3CDC0605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01230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2B821-B484-A54D-BCFD-2EDA645F563C}" type="datetimeFigureOut">
              <a:rPr lang="es-MX" smtClean="0"/>
              <a:t>08/11/2019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23D83-F639-AB48-9870-2CB3CDC0605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10159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2B821-B484-A54D-BCFD-2EDA645F563C}" type="datetimeFigureOut">
              <a:rPr lang="es-MX" smtClean="0"/>
              <a:t>08/11/2019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23D83-F639-AB48-9870-2CB3CDC0605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40278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2B821-B484-A54D-BCFD-2EDA645F563C}" type="datetimeFigureOut">
              <a:rPr lang="es-MX" smtClean="0"/>
              <a:t>08/11/2019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23D83-F639-AB48-9870-2CB3CDC0605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24259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2B821-B484-A54D-BCFD-2EDA645F563C}" type="datetimeFigureOut">
              <a:rPr lang="es-MX" smtClean="0"/>
              <a:t>08/11/2019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23D83-F639-AB48-9870-2CB3CDC0605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32931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242B821-B484-A54D-BCFD-2EDA645F563C}" type="datetimeFigureOut">
              <a:rPr lang="es-MX" smtClean="0"/>
              <a:t>08/11/2019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7523D83-F639-AB48-9870-2CB3CDC0605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34259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chart" Target="../charts/chart1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0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420" y="808872"/>
            <a:ext cx="9493716" cy="321895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032504" y="4707374"/>
            <a:ext cx="5751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solidFill>
                  <a:srgbClr val="0070C0"/>
                </a:solidFill>
                <a:latin typeface="Blackoak Std" panose="04050907060602020202" pitchFamily="82" charset="0"/>
              </a:rPr>
              <a:t>VII SIMEVANT</a:t>
            </a:r>
          </a:p>
        </p:txBody>
      </p:sp>
      <p:sp>
        <p:nvSpPr>
          <p:cNvPr id="6" name="Rectángulo 5"/>
          <p:cNvSpPr/>
          <p:nvPr/>
        </p:nvSpPr>
        <p:spPr>
          <a:xfrm>
            <a:off x="8994558" y="5848588"/>
            <a:ext cx="21398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sz="1600" dirty="0">
                <a:solidFill>
                  <a:srgbClr val="0070C0"/>
                </a:solidFill>
                <a:latin typeface="Arial Black" panose="020B0A04020102020204" pitchFamily="34" charset="0"/>
              </a:rPr>
              <a:t>Noviembre, 2019 </a:t>
            </a:r>
          </a:p>
        </p:txBody>
      </p:sp>
    </p:spTree>
    <p:extLst>
      <p:ext uri="{BB962C8B-B14F-4D97-AF65-F5344CB8AC3E}">
        <p14:creationId xmlns:p14="http://schemas.microsoft.com/office/powerpoint/2010/main" val="305328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2779" y="1758442"/>
            <a:ext cx="9540102" cy="3714986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534594" y="673310"/>
            <a:ext cx="55217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>
                <a:solidFill>
                  <a:srgbClr val="0000FF"/>
                </a:solidFill>
              </a:rPr>
              <a:t>Perfil de misión del UAS Tlapixki</a:t>
            </a:r>
            <a:endParaRPr lang="es-MX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815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974783" y="667514"/>
            <a:ext cx="6864161" cy="722375"/>
          </a:xfrm>
        </p:spPr>
        <p:txBody>
          <a:bodyPr>
            <a:normAutofit/>
          </a:bodyPr>
          <a:lstStyle/>
          <a:p>
            <a:r>
              <a:rPr lang="es-MX" sz="3600" dirty="0">
                <a:solidFill>
                  <a:srgbClr val="0000FF"/>
                </a:solidFill>
              </a:rPr>
              <a:t>Diseño y Construcción de un UAS</a:t>
            </a:r>
            <a:endParaRPr lang="es-MX" sz="3600" dirty="0"/>
          </a:p>
        </p:txBody>
      </p:sp>
      <p:sp>
        <p:nvSpPr>
          <p:cNvPr id="3" name="Rectángulo 2"/>
          <p:cNvSpPr/>
          <p:nvPr/>
        </p:nvSpPr>
        <p:spPr>
          <a:xfrm>
            <a:off x="7865364" y="2593785"/>
            <a:ext cx="394716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dirty="0">
                <a:solidFill>
                  <a:srgbClr val="0000FF"/>
                </a:solidFill>
                <a:latin typeface="LMRoman12-Regular"/>
              </a:rPr>
              <a:t>Autonomía 2 h</a:t>
            </a:r>
          </a:p>
          <a:p>
            <a:r>
              <a:rPr lang="es-MX" sz="2000" dirty="0">
                <a:solidFill>
                  <a:srgbClr val="0000FF"/>
                </a:solidFill>
                <a:latin typeface="LMRoman12-Regular"/>
              </a:rPr>
              <a:t>Carga de paga 5 kg</a:t>
            </a:r>
          </a:p>
          <a:p>
            <a:r>
              <a:rPr lang="es-MX" sz="2000" dirty="0">
                <a:solidFill>
                  <a:srgbClr val="0000FF"/>
                </a:solidFill>
                <a:latin typeface="LMRoman12-Regular"/>
              </a:rPr>
              <a:t>Velocidad de crucero 30 m/s</a:t>
            </a:r>
          </a:p>
          <a:p>
            <a:r>
              <a:rPr lang="es-MX" sz="2000" dirty="0">
                <a:solidFill>
                  <a:srgbClr val="0000FF"/>
                </a:solidFill>
                <a:latin typeface="LMRoman12-Regular"/>
              </a:rPr>
              <a:t>Altitud de crucero 6,000 </a:t>
            </a:r>
            <a:r>
              <a:rPr lang="es-MX" sz="2000" dirty="0" err="1">
                <a:solidFill>
                  <a:srgbClr val="0000FF"/>
                </a:solidFill>
                <a:latin typeface="LMRoman12-Regular"/>
              </a:rPr>
              <a:t>msnmm</a:t>
            </a:r>
            <a:endParaRPr lang="es-MX" sz="2000" dirty="0">
              <a:solidFill>
                <a:srgbClr val="0000FF"/>
              </a:solidFill>
              <a:latin typeface="LMRoman12-Regular"/>
            </a:endParaRPr>
          </a:p>
          <a:p>
            <a:r>
              <a:rPr lang="es-MX" sz="2000" dirty="0">
                <a:solidFill>
                  <a:srgbClr val="0000FF"/>
                </a:solidFill>
                <a:latin typeface="LMRoman12-Regular"/>
              </a:rPr>
              <a:t>Altitud máxima 7,000 </a:t>
            </a:r>
            <a:r>
              <a:rPr lang="es-MX" sz="2000" dirty="0" err="1">
                <a:solidFill>
                  <a:srgbClr val="0000FF"/>
                </a:solidFill>
                <a:latin typeface="LMRoman12-Regular"/>
              </a:rPr>
              <a:t>msnmm</a:t>
            </a:r>
            <a:endParaRPr lang="es-MX" sz="2000" dirty="0">
              <a:solidFill>
                <a:srgbClr val="0000FF"/>
              </a:solidFill>
              <a:latin typeface="LMRoman12-Regular"/>
            </a:endParaRPr>
          </a:p>
          <a:p>
            <a:r>
              <a:rPr lang="es-MX" sz="2000" dirty="0">
                <a:solidFill>
                  <a:srgbClr val="0000FF"/>
                </a:solidFill>
                <a:latin typeface="LMRoman12-Regular"/>
              </a:rPr>
              <a:t>Rango 100 km</a:t>
            </a:r>
          </a:p>
          <a:p>
            <a:r>
              <a:rPr lang="es-MX" sz="2000" dirty="0">
                <a:solidFill>
                  <a:srgbClr val="0000FF"/>
                </a:solidFill>
                <a:latin typeface="LMRoman12-Regular"/>
              </a:rPr>
              <a:t>Distancia de despegue 20 m</a:t>
            </a:r>
            <a:endParaRPr lang="es-MX" sz="2000" dirty="0">
              <a:solidFill>
                <a:srgbClr val="0000FF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8845" y="2328172"/>
            <a:ext cx="5525040" cy="256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7198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 preferRelativeResize="0"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6" t="9705" r="19825"/>
          <a:stretch/>
        </p:blipFill>
        <p:spPr bwMode="auto">
          <a:xfrm>
            <a:off x="3302176" y="2356872"/>
            <a:ext cx="3061182" cy="3129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648" y="2148574"/>
            <a:ext cx="2659354" cy="3545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2407855" y="749809"/>
            <a:ext cx="8628953" cy="832104"/>
          </a:xfrm>
        </p:spPr>
        <p:txBody>
          <a:bodyPr/>
          <a:lstStyle/>
          <a:p>
            <a:r>
              <a:rPr lang="es-MX" dirty="0">
                <a:solidFill>
                  <a:srgbClr val="0000FF"/>
                </a:solidFill>
              </a:rPr>
              <a:t>Fabricación en Materiales Compuestos</a:t>
            </a:r>
          </a:p>
        </p:txBody>
      </p:sp>
    </p:spTree>
    <p:extLst>
      <p:ext uri="{BB962C8B-B14F-4D97-AF65-F5344CB8AC3E}">
        <p14:creationId xmlns:p14="http://schemas.microsoft.com/office/powerpoint/2010/main" val="29015420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6A5300-CAA6-4FB8-A05B-ECE630A7E717}"/>
              </a:ext>
            </a:extLst>
          </p:cNvPr>
          <p:cNvSpPr txBox="1">
            <a:spLocks/>
          </p:cNvSpPr>
          <p:nvPr/>
        </p:nvSpPr>
        <p:spPr>
          <a:xfrm>
            <a:off x="3157445" y="349557"/>
            <a:ext cx="4689416" cy="720087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MX" sz="3600" dirty="0">
                <a:solidFill>
                  <a:srgbClr val="0000FF"/>
                </a:solidFill>
              </a:rPr>
              <a:t>Cálculo de Fuerzas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ángulo 2">
                <a:extLst>
                  <a:ext uri="{FF2B5EF4-FFF2-40B4-BE49-F238E27FC236}">
                    <a16:creationId xmlns:a16="http://schemas.microsoft.com/office/drawing/2014/main" id="{FFE7A1B1-0699-41B0-B3B7-090F661B1620}"/>
                  </a:ext>
                </a:extLst>
              </p:cNvPr>
              <p:cNvSpPr/>
              <p:nvPr/>
            </p:nvSpPr>
            <p:spPr>
              <a:xfrm>
                <a:off x="3157445" y="1826734"/>
                <a:ext cx="1471750" cy="8513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sz="24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𝑅𝑒</m:t>
                      </m:r>
                      <m:r>
                        <a:rPr lang="es-MX" sz="2400" i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MX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es-MX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𝑣𝑙</m:t>
                          </m:r>
                        </m:num>
                        <m:den>
                          <m:r>
                            <a:rPr lang="es-MX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den>
                      </m:f>
                    </m:oMath>
                  </m:oMathPara>
                </a14:m>
                <a:endParaRPr lang="es-MX" dirty="0"/>
              </a:p>
            </p:txBody>
          </p:sp>
        </mc:Choice>
        <mc:Fallback xmlns="">
          <p:sp>
            <p:nvSpPr>
              <p:cNvPr id="3" name="Rectángulo 2">
                <a:extLst>
                  <a:ext uri="{FF2B5EF4-FFF2-40B4-BE49-F238E27FC236}">
                    <a16:creationId xmlns:a16="http://schemas.microsoft.com/office/drawing/2014/main" id="{FFE7A1B1-0699-41B0-B3B7-090F661B16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7445" y="1826734"/>
                <a:ext cx="1471750" cy="85138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ángulo 3">
                <a:extLst>
                  <a:ext uri="{FF2B5EF4-FFF2-40B4-BE49-F238E27FC236}">
                    <a16:creationId xmlns:a16="http://schemas.microsoft.com/office/drawing/2014/main" id="{F07C74FF-F8EA-4D00-AA74-7D95F471F186}"/>
                  </a:ext>
                </a:extLst>
              </p:cNvPr>
              <p:cNvSpPr/>
              <p:nvPr/>
            </p:nvSpPr>
            <p:spPr>
              <a:xfrm>
                <a:off x="4326590" y="2678121"/>
                <a:ext cx="2043188" cy="7838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sz="24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s-MX" sz="2400" i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MX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sz="2400" i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s-MX" sz="2400" i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s-MX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  <m:sSup>
                        <m:sSupPr>
                          <m:ctrlPr>
                            <a:rPr lang="es-MX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MX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s-MX" sz="2400" i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s-MX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sSub>
                        <m:sSubPr>
                          <m:ctrlPr>
                            <a:rPr lang="es-MX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s-MX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s-MX" sz="2400" dirty="0"/>
              </a:p>
            </p:txBody>
          </p:sp>
        </mc:Choice>
        <mc:Fallback xmlns="">
          <p:sp>
            <p:nvSpPr>
              <p:cNvPr id="4" name="Rectángulo 3">
                <a:extLst>
                  <a:ext uri="{FF2B5EF4-FFF2-40B4-BE49-F238E27FC236}">
                    <a16:creationId xmlns:a16="http://schemas.microsoft.com/office/drawing/2014/main" id="{F07C74FF-F8EA-4D00-AA74-7D95F471F1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6590" y="2678121"/>
                <a:ext cx="2043188" cy="78380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ángulo 4">
                <a:extLst>
                  <a:ext uri="{FF2B5EF4-FFF2-40B4-BE49-F238E27FC236}">
                    <a16:creationId xmlns:a16="http://schemas.microsoft.com/office/drawing/2014/main" id="{7D4AB350-6236-430D-A3C4-09D19DA79854}"/>
                  </a:ext>
                </a:extLst>
              </p:cNvPr>
              <p:cNvSpPr/>
              <p:nvPr/>
            </p:nvSpPr>
            <p:spPr>
              <a:xfrm>
                <a:off x="1695493" y="2678121"/>
                <a:ext cx="2131930" cy="7838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sz="24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s-MX" sz="2400" i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MX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sz="2400" i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s-MX" sz="2400" i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s-MX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  <m:sSup>
                        <m:sSupPr>
                          <m:ctrlPr>
                            <a:rPr lang="es-MX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MX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s-MX" sz="2400" i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s-MX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sSub>
                        <m:sSubPr>
                          <m:ctrlPr>
                            <a:rPr lang="es-MX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s-MX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</m:oMath>
                  </m:oMathPara>
                </a14:m>
                <a:endParaRPr lang="es-MX" sz="2400" dirty="0"/>
              </a:p>
            </p:txBody>
          </p:sp>
        </mc:Choice>
        <mc:Fallback xmlns="">
          <p:sp>
            <p:nvSpPr>
              <p:cNvPr id="5" name="Rectángulo 4">
                <a:extLst>
                  <a:ext uri="{FF2B5EF4-FFF2-40B4-BE49-F238E27FC236}">
                    <a16:creationId xmlns:a16="http://schemas.microsoft.com/office/drawing/2014/main" id="{7D4AB350-6236-430D-A3C4-09D19DA798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5493" y="2678121"/>
                <a:ext cx="2131930" cy="78380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539D943C-83AF-48C2-959B-A9FF4E8C8B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83653914"/>
              </p:ext>
            </p:extLst>
          </p:nvPr>
        </p:nvGraphicFramePr>
        <p:xfrm>
          <a:off x="7332408" y="1541402"/>
          <a:ext cx="4317545" cy="50207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9" name="Grupo 8"/>
          <p:cNvGrpSpPr/>
          <p:nvPr/>
        </p:nvGrpSpPr>
        <p:grpSpPr>
          <a:xfrm>
            <a:off x="2071334" y="4051778"/>
            <a:ext cx="4510511" cy="1751810"/>
            <a:chOff x="2071334" y="4051778"/>
            <a:chExt cx="4510511" cy="1751810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244C990E-0208-43BD-BA9B-04741BC933F5}"/>
                </a:ext>
              </a:extLst>
            </p:cNvPr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2071334" y="4051778"/>
              <a:ext cx="4510511" cy="1159049"/>
            </a:xfrm>
            <a:prstGeom prst="rect">
              <a:avLst/>
            </a:prstGeom>
          </p:spPr>
        </p:pic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C98646A1-0355-441C-A6E0-6A88D8B094BA}"/>
                </a:ext>
              </a:extLst>
            </p:cNvPr>
            <p:cNvSpPr txBox="1"/>
            <p:nvPr/>
          </p:nvSpPr>
          <p:spPr>
            <a:xfrm>
              <a:off x="3456435" y="5434256"/>
              <a:ext cx="17403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dirty="0"/>
                <a:t>NACA 65</a:t>
              </a:r>
              <a:r>
                <a:rPr lang="es-MX" sz="1400" dirty="0"/>
                <a:t>3</a:t>
              </a:r>
              <a:r>
                <a:rPr lang="es-MX" dirty="0"/>
                <a:t>618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10770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14362" y="460332"/>
            <a:ext cx="5392477" cy="905005"/>
          </a:xfrm>
        </p:spPr>
        <p:txBody>
          <a:bodyPr>
            <a:noAutofit/>
          </a:bodyPr>
          <a:lstStyle/>
          <a:p>
            <a:pPr lvl="1" algn="ctr" defTabSz="457200" rtl="0">
              <a:spcBef>
                <a:spcPct val="0"/>
              </a:spcBef>
            </a:pPr>
            <a:r>
              <a:rPr lang="es-MX" sz="3200" dirty="0">
                <a:solidFill>
                  <a:srgbClr val="0000FF"/>
                </a:solidFill>
              </a:rPr>
              <a:t>Cálculo del Levantamiento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8732" y="2144124"/>
            <a:ext cx="3480406" cy="3818265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060668" y="3334212"/>
            <a:ext cx="414177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800" dirty="0">
                <a:solidFill>
                  <a:srgbClr val="0000FF"/>
                </a:solidFill>
              </a:rPr>
              <a:t>Método de</a:t>
            </a:r>
            <a:r>
              <a:rPr lang="es-MX" sz="2800" dirty="0"/>
              <a:t> </a:t>
            </a:r>
            <a:r>
              <a:rPr lang="es-MX" sz="2800" dirty="0">
                <a:solidFill>
                  <a:srgbClr val="0000FF"/>
                </a:solidFill>
              </a:rPr>
              <a:t>Red de Vórtices</a:t>
            </a:r>
          </a:p>
          <a:p>
            <a:r>
              <a:rPr lang="es-MX" sz="2800" dirty="0">
                <a:solidFill>
                  <a:srgbClr val="0000FF"/>
                </a:solidFill>
              </a:rPr>
              <a:t> (</a:t>
            </a:r>
            <a:r>
              <a:rPr lang="es-MX" sz="2800" dirty="0" err="1">
                <a:solidFill>
                  <a:srgbClr val="0000FF"/>
                </a:solidFill>
              </a:rPr>
              <a:t>Vortex-Lattice</a:t>
            </a:r>
            <a:r>
              <a:rPr lang="es-MX" sz="2800" dirty="0">
                <a:solidFill>
                  <a:srgbClr val="0000FF"/>
                </a:solidFill>
              </a:rPr>
              <a:t> </a:t>
            </a:r>
            <a:r>
              <a:rPr lang="es-MX" sz="2800" dirty="0" err="1">
                <a:solidFill>
                  <a:srgbClr val="0000FF"/>
                </a:solidFill>
              </a:rPr>
              <a:t>Method</a:t>
            </a:r>
            <a:r>
              <a:rPr lang="es-MX" sz="2800" dirty="0">
                <a:solidFill>
                  <a:srgbClr val="0000FF"/>
                </a:solidFill>
              </a:rPr>
              <a:t>)</a:t>
            </a:r>
            <a:endParaRPr lang="es-MX" sz="2800" dirty="0"/>
          </a:p>
        </p:txBody>
      </p:sp>
    </p:spTree>
    <p:extLst>
      <p:ext uri="{BB962C8B-B14F-4D97-AF65-F5344CB8AC3E}">
        <p14:creationId xmlns:p14="http://schemas.microsoft.com/office/powerpoint/2010/main" val="39596648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89517" y="469726"/>
            <a:ext cx="5116906" cy="742167"/>
          </a:xfrm>
        </p:spPr>
        <p:txBody>
          <a:bodyPr/>
          <a:lstStyle/>
          <a:p>
            <a:r>
              <a:rPr lang="es-MX" dirty="0">
                <a:solidFill>
                  <a:srgbClr val="0000FF"/>
                </a:solidFill>
              </a:rPr>
              <a:t>Envolvente de vuelo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341" y="1686006"/>
            <a:ext cx="6275540" cy="4526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869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1933AE52-36EC-47E3-94DF-B8E6A7D52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3566" y="331832"/>
            <a:ext cx="4884100" cy="763132"/>
          </a:xfrm>
        </p:spPr>
        <p:txBody>
          <a:bodyPr>
            <a:normAutofit fontScale="90000"/>
          </a:bodyPr>
          <a:lstStyle/>
          <a:p>
            <a:r>
              <a:rPr lang="es-MX" sz="3600" dirty="0">
                <a:solidFill>
                  <a:srgbClr val="0000FF"/>
                </a:solidFill>
              </a:rPr>
              <a:t>Esfuerzos y Deformaciones</a:t>
            </a:r>
            <a:endParaRPr lang="es-MX" sz="3100" dirty="0">
              <a:solidFill>
                <a:srgbClr val="0000FF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B0E7F24-1971-4A1B-95F4-4E687C7A507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851" y="2041741"/>
            <a:ext cx="4357617" cy="2512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91D7252-3FB8-4879-95FA-6DD3BDA62D6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622" y="3569918"/>
            <a:ext cx="4531720" cy="2623284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ángulo 5">
                <a:extLst>
                  <a:ext uri="{FF2B5EF4-FFF2-40B4-BE49-F238E27FC236}">
                    <a16:creationId xmlns:a16="http://schemas.microsoft.com/office/drawing/2014/main" id="{A890D6E7-9A04-4D64-A992-780CBC9FD251}"/>
                  </a:ext>
                </a:extLst>
              </p:cNvPr>
              <p:cNvSpPr/>
              <p:nvPr/>
            </p:nvSpPr>
            <p:spPr>
              <a:xfrm>
                <a:off x="6378319" y="1857487"/>
                <a:ext cx="5533933" cy="7284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22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s-MX" sz="22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s-MX" sz="22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𝑃𝑒𝑟𝑚𝑖𝑠𝑖𝑏𝑙𝑒</m:t>
                          </m:r>
                        </m:sub>
                      </m:sSub>
                      <m:r>
                        <a:rPr lang="es-MX" sz="22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s-MX" sz="22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MX" sz="22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s-MX" sz="22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s-MX" sz="22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a:rPr lang="es-MX" sz="22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1.5</m:t>
                          </m:r>
                        </m:den>
                      </m:f>
                      <m:r>
                        <a:rPr lang="es-MX" sz="22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s-MX" sz="22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s-MX" sz="22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s-MX" sz="2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80</m:t>
                          </m:r>
                          <m:r>
                            <a:rPr lang="es-MX" sz="2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𝑀𝑃𝑎</m:t>
                          </m:r>
                        </m:num>
                        <m:den>
                          <m:r>
                            <a:rPr lang="es-MX" sz="22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1.5</m:t>
                          </m:r>
                        </m:den>
                      </m:f>
                      <m:r>
                        <a:rPr lang="es-MX" sz="22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=186</m:t>
                      </m:r>
                      <m:r>
                        <a:rPr lang="es-MX" sz="2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𝑀</m:t>
                      </m:r>
                      <m:r>
                        <a:rPr lang="es-MX" sz="22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𝑃𝑎</m:t>
                      </m:r>
                    </m:oMath>
                  </m:oMathPara>
                </a14:m>
                <a:endParaRPr lang="es-MX" sz="2200" kern="100" dirty="0">
                  <a:solidFill>
                    <a:srgbClr val="0000FF"/>
                  </a:solidFill>
                  <a:effectLst/>
                  <a:latin typeface="Garamond" panose="02020404030301010803" pitchFamily="18" charset="0"/>
                  <a:ea typeface="SimSun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ángulo 5">
                <a:extLst>
                  <a:ext uri="{FF2B5EF4-FFF2-40B4-BE49-F238E27FC236}">
                    <a16:creationId xmlns:a16="http://schemas.microsoft.com/office/drawing/2014/main" id="{A890D6E7-9A04-4D64-A992-780CBC9FD2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8319" y="1857487"/>
                <a:ext cx="5533933" cy="72840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ángulo 6">
                <a:extLst>
                  <a:ext uri="{FF2B5EF4-FFF2-40B4-BE49-F238E27FC236}">
                    <a16:creationId xmlns:a16="http://schemas.microsoft.com/office/drawing/2014/main" id="{DC9FFCF1-46E5-4618-B126-65C409D6A306}"/>
                  </a:ext>
                </a:extLst>
              </p:cNvPr>
              <p:cNvSpPr/>
              <p:nvPr/>
            </p:nvSpPr>
            <p:spPr>
              <a:xfrm>
                <a:off x="1722170" y="5091301"/>
                <a:ext cx="4360809" cy="7856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MX" sz="2200" i="1" kern="10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MX" sz="22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s-MX" sz="22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s-MX" sz="22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𝑃𝑒𝑟𝑚𝑖𝑠𝑖𝑏𝑙𝑒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s-MX" sz="22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s-MX" sz="22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s-MX" sz="22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  <m:r>
                                <a:rPr lang="es-MX" sz="22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á</m:t>
                              </m:r>
                              <m:r>
                                <a:rPr lang="es-MX" sz="22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sub>
                          </m:sSub>
                        </m:den>
                      </m:f>
                      <m:r>
                        <a:rPr lang="es-MX" sz="2200" i="1" kern="10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s-MX" sz="2200" i="1" kern="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s-MX" sz="2200" i="1" kern="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186×</m:t>
                          </m:r>
                          <m:r>
                            <a:rPr lang="es-MX" sz="2200" b="0" i="1" kern="10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𝑀</m:t>
                          </m:r>
                          <m:r>
                            <a:rPr lang="es-MX" sz="2200" i="1" kern="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𝑃𝑎</m:t>
                          </m:r>
                        </m:num>
                        <m:den>
                          <m:r>
                            <a:rPr lang="es-MX" sz="2200" i="1" kern="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1.42×</m:t>
                          </m:r>
                          <m:r>
                            <a:rPr lang="es-MX" sz="2200" b="0" i="1" kern="10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𝑀</m:t>
                          </m:r>
                          <m:r>
                            <a:rPr lang="es-MX" sz="2200" i="1" kern="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𝑃𝑎</m:t>
                          </m:r>
                        </m:den>
                      </m:f>
                      <m:r>
                        <a:rPr lang="es-MX" sz="2200" i="1" kern="10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=130.9</m:t>
                      </m:r>
                    </m:oMath>
                  </m:oMathPara>
                </a14:m>
                <a:endParaRPr lang="es-MX" sz="2200" kern="100" dirty="0">
                  <a:solidFill>
                    <a:srgbClr val="0000FF"/>
                  </a:solidFill>
                  <a:latin typeface="Garamond" panose="02020404030301010803" pitchFamily="18" charset="0"/>
                  <a:ea typeface="SimSun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ángulo 6">
                <a:extLst>
                  <a:ext uri="{FF2B5EF4-FFF2-40B4-BE49-F238E27FC236}">
                    <a16:creationId xmlns:a16="http://schemas.microsoft.com/office/drawing/2014/main" id="{DC9FFCF1-46E5-4618-B126-65C409D6A3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2170" y="5091301"/>
                <a:ext cx="4360809" cy="7856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ángulo 7"/>
          <p:cNvSpPr/>
          <p:nvPr/>
        </p:nvSpPr>
        <p:spPr>
          <a:xfrm>
            <a:off x="5574541" y="988386"/>
            <a:ext cx="16075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800" dirty="0">
                <a:solidFill>
                  <a:srgbClr val="0000FF"/>
                </a:solidFill>
              </a:rPr>
              <a:t>(Fuselaje)</a:t>
            </a:r>
          </a:p>
        </p:txBody>
      </p:sp>
    </p:spTree>
    <p:extLst>
      <p:ext uri="{BB962C8B-B14F-4D97-AF65-F5344CB8AC3E}">
        <p14:creationId xmlns:p14="http://schemas.microsoft.com/office/powerpoint/2010/main" val="40691942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4B9400C4-A428-4754-BEFC-7E67EF8092D5}"/>
              </a:ext>
            </a:extLst>
          </p:cNvPr>
          <p:cNvSpPr txBox="1">
            <a:spLocks/>
          </p:cNvSpPr>
          <p:nvPr/>
        </p:nvSpPr>
        <p:spPr>
          <a:xfrm>
            <a:off x="4139132" y="873094"/>
            <a:ext cx="4000500" cy="9144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MX" dirty="0">
                <a:solidFill>
                  <a:srgbClr val="0000FF"/>
                </a:solidFill>
              </a:rPr>
              <a:t>Formas Modales</a:t>
            </a:r>
          </a:p>
        </p:txBody>
      </p:sp>
      <p:grpSp>
        <p:nvGrpSpPr>
          <p:cNvPr id="7" name="Grupo 6"/>
          <p:cNvGrpSpPr/>
          <p:nvPr/>
        </p:nvGrpSpPr>
        <p:grpSpPr>
          <a:xfrm>
            <a:off x="1600166" y="2639113"/>
            <a:ext cx="4000500" cy="1930817"/>
            <a:chOff x="1208138" y="1891030"/>
            <a:chExt cx="4000500" cy="1930817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A540C056-3165-49A6-A80E-2CBFA00DBCEA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8138" y="1891030"/>
              <a:ext cx="4000500" cy="15379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AB593C89-833A-4DF6-A091-B7B23FE05EF3}"/>
                </a:ext>
              </a:extLst>
            </p:cNvPr>
            <p:cNvSpPr/>
            <p:nvPr/>
          </p:nvSpPr>
          <p:spPr>
            <a:xfrm>
              <a:off x="1530878" y="3452515"/>
              <a:ext cx="335502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MX" kern="100" dirty="0">
                  <a:latin typeface="Garamond" panose="02020404030301010803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Modo 1, flexión alrededor del eje z.</a:t>
              </a:r>
              <a:endParaRPr lang="es-MX" dirty="0"/>
            </a:p>
          </p:txBody>
        </p:sp>
      </p:grpSp>
      <p:graphicFrame>
        <p:nvGraphicFramePr>
          <p:cNvPr id="16" name="Tabla 15">
            <a:extLst>
              <a:ext uri="{FF2B5EF4-FFF2-40B4-BE49-F238E27FC236}">
                <a16:creationId xmlns:a16="http://schemas.microsoft.com/office/drawing/2014/main" id="{16D97013-C49E-4DFE-8C87-C1AC095B01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318429"/>
              </p:ext>
            </p:extLst>
          </p:nvPr>
        </p:nvGraphicFramePr>
        <p:xfrm>
          <a:off x="6139382" y="3306629"/>
          <a:ext cx="5077931" cy="17879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77236">
                  <a:extLst>
                    <a:ext uri="{9D8B030D-6E8A-4147-A177-3AD203B41FA5}">
                      <a16:colId xmlns:a16="http://schemas.microsoft.com/office/drawing/2014/main" val="540761576"/>
                    </a:ext>
                  </a:extLst>
                </a:gridCol>
                <a:gridCol w="1316843">
                  <a:extLst>
                    <a:ext uri="{9D8B030D-6E8A-4147-A177-3AD203B41FA5}">
                      <a16:colId xmlns:a16="http://schemas.microsoft.com/office/drawing/2014/main" val="2347550975"/>
                    </a:ext>
                  </a:extLst>
                </a:gridCol>
                <a:gridCol w="1145884">
                  <a:extLst>
                    <a:ext uri="{9D8B030D-6E8A-4147-A177-3AD203B41FA5}">
                      <a16:colId xmlns:a16="http://schemas.microsoft.com/office/drawing/2014/main" val="1519667948"/>
                    </a:ext>
                  </a:extLst>
                </a:gridCol>
                <a:gridCol w="1637968">
                  <a:extLst>
                    <a:ext uri="{9D8B030D-6E8A-4147-A177-3AD203B41FA5}">
                      <a16:colId xmlns:a16="http://schemas.microsoft.com/office/drawing/2014/main" val="696982431"/>
                    </a:ext>
                  </a:extLst>
                </a:gridCol>
              </a:tblGrid>
              <a:tr h="9228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500" kern="0">
                          <a:effectLst/>
                        </a:rPr>
                        <a:t>Modo</a:t>
                      </a:r>
                      <a:endParaRPr lang="es-MX" sz="1700" kern="100">
                        <a:effectLst/>
                        <a:latin typeface="Garamond" panose="02020404030301010803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288" marR="6728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500" kern="0" dirty="0">
                          <a:effectLst/>
                        </a:rPr>
                        <a:t>Frecuencia</a:t>
                      </a:r>
                      <a:endParaRPr lang="es-MX" sz="1700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500" kern="0" dirty="0">
                          <a:effectLst/>
                        </a:rPr>
                        <a:t>(Hz)</a:t>
                      </a:r>
                      <a:endParaRPr lang="es-MX" sz="1700" kern="100" dirty="0">
                        <a:effectLst/>
                        <a:latin typeface="Garamond" panose="02020404030301010803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288" marR="6728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500" kern="0" dirty="0">
                          <a:effectLst/>
                        </a:rPr>
                        <a:t>Periodo (s)</a:t>
                      </a:r>
                      <a:endParaRPr lang="es-MX" sz="1700" kern="100" dirty="0">
                        <a:effectLst/>
                        <a:latin typeface="Garamond" panose="02020404030301010803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288" marR="6728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500" kern="0">
                          <a:effectLst/>
                        </a:rPr>
                        <a:t>Desplazamiento</a:t>
                      </a:r>
                      <a:endParaRPr lang="es-MX" sz="1700" kern="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500" kern="0">
                          <a:effectLst/>
                        </a:rPr>
                        <a:t>máximo (mm)</a:t>
                      </a:r>
                      <a:endParaRPr lang="es-MX" sz="1700" kern="100">
                        <a:effectLst/>
                        <a:latin typeface="Garamond" panose="02020404030301010803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288" marR="67288" marT="0" marB="0" anchor="ctr"/>
                </a:tc>
                <a:extLst>
                  <a:ext uri="{0D108BD9-81ED-4DB2-BD59-A6C34878D82A}">
                    <a16:rowId xmlns:a16="http://schemas.microsoft.com/office/drawing/2014/main" val="2005334135"/>
                  </a:ext>
                </a:extLst>
              </a:tr>
              <a:tr h="2883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500" kern="0">
                          <a:effectLst/>
                        </a:rPr>
                        <a:t>1</a:t>
                      </a:r>
                      <a:endParaRPr lang="es-MX" sz="1700" kern="100">
                        <a:effectLst/>
                        <a:latin typeface="Garamond" panose="02020404030301010803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288" marR="6728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500" kern="0">
                          <a:effectLst/>
                        </a:rPr>
                        <a:t>298.59</a:t>
                      </a:r>
                      <a:endParaRPr lang="es-MX" sz="1700" kern="100">
                        <a:effectLst/>
                        <a:latin typeface="Garamond" panose="02020404030301010803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288" marR="6728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500" kern="0">
                          <a:effectLst/>
                        </a:rPr>
                        <a:t>0.003349</a:t>
                      </a:r>
                      <a:endParaRPr lang="es-MX" sz="1700" kern="100">
                        <a:effectLst/>
                        <a:latin typeface="Garamond" panose="02020404030301010803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288" marR="6728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500" kern="0">
                          <a:effectLst/>
                        </a:rPr>
                        <a:t>15.3</a:t>
                      </a:r>
                      <a:endParaRPr lang="es-MX" sz="1700" kern="100">
                        <a:effectLst/>
                        <a:latin typeface="Garamond" panose="02020404030301010803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288" marR="67288" marT="0" marB="0"/>
                </a:tc>
                <a:extLst>
                  <a:ext uri="{0D108BD9-81ED-4DB2-BD59-A6C34878D82A}">
                    <a16:rowId xmlns:a16="http://schemas.microsoft.com/office/drawing/2014/main" val="2927027737"/>
                  </a:ext>
                </a:extLst>
              </a:tr>
              <a:tr h="2883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500" kern="0">
                          <a:effectLst/>
                        </a:rPr>
                        <a:t>2</a:t>
                      </a:r>
                      <a:endParaRPr lang="es-MX" sz="1700" kern="100">
                        <a:effectLst/>
                        <a:latin typeface="Garamond" panose="02020404030301010803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288" marR="6728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500" kern="0">
                          <a:effectLst/>
                        </a:rPr>
                        <a:t>310.45</a:t>
                      </a:r>
                      <a:endParaRPr lang="es-MX" sz="1700" kern="100">
                        <a:effectLst/>
                        <a:latin typeface="Garamond" panose="02020404030301010803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288" marR="6728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500" kern="0">
                          <a:effectLst/>
                        </a:rPr>
                        <a:t>0.003221</a:t>
                      </a:r>
                      <a:endParaRPr lang="es-MX" sz="1700" kern="100">
                        <a:effectLst/>
                        <a:latin typeface="Garamond" panose="02020404030301010803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288" marR="6728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500" kern="0">
                          <a:effectLst/>
                        </a:rPr>
                        <a:t>18.8</a:t>
                      </a:r>
                      <a:endParaRPr lang="es-MX" sz="1700" kern="100">
                        <a:effectLst/>
                        <a:latin typeface="Garamond" panose="02020404030301010803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288" marR="67288" marT="0" marB="0"/>
                </a:tc>
                <a:extLst>
                  <a:ext uri="{0D108BD9-81ED-4DB2-BD59-A6C34878D82A}">
                    <a16:rowId xmlns:a16="http://schemas.microsoft.com/office/drawing/2014/main" val="529403130"/>
                  </a:ext>
                </a:extLst>
              </a:tr>
              <a:tr h="2883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500" kern="0">
                          <a:effectLst/>
                        </a:rPr>
                        <a:t>3</a:t>
                      </a:r>
                      <a:endParaRPr lang="es-MX" sz="1700" kern="100">
                        <a:effectLst/>
                        <a:latin typeface="Garamond" panose="02020404030301010803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288" marR="6728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500" kern="0">
                          <a:effectLst/>
                        </a:rPr>
                        <a:t>506.38</a:t>
                      </a:r>
                      <a:endParaRPr lang="es-MX" sz="1700" kern="100">
                        <a:effectLst/>
                        <a:latin typeface="Garamond" panose="02020404030301010803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288" marR="6728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500" kern="0" dirty="0">
                          <a:effectLst/>
                        </a:rPr>
                        <a:t>0.001974</a:t>
                      </a:r>
                      <a:endParaRPr lang="es-MX" sz="1700" kern="100" dirty="0">
                        <a:effectLst/>
                        <a:latin typeface="Garamond" panose="02020404030301010803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288" marR="6728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500" kern="0" dirty="0">
                          <a:effectLst/>
                        </a:rPr>
                        <a:t>29.9</a:t>
                      </a:r>
                      <a:endParaRPr lang="es-MX" sz="1700" kern="100" dirty="0">
                        <a:effectLst/>
                        <a:latin typeface="Garamond" panose="02020404030301010803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288" marR="67288" marT="0" marB="0"/>
                </a:tc>
                <a:extLst>
                  <a:ext uri="{0D108BD9-81ED-4DB2-BD59-A6C34878D82A}">
                    <a16:rowId xmlns:a16="http://schemas.microsoft.com/office/drawing/2014/main" val="38147951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25315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11943" y="420623"/>
            <a:ext cx="6187505" cy="722377"/>
          </a:xfrm>
        </p:spPr>
        <p:txBody>
          <a:bodyPr/>
          <a:lstStyle/>
          <a:p>
            <a:r>
              <a:rPr lang="es-MX" dirty="0">
                <a:solidFill>
                  <a:srgbClr val="0000FF"/>
                </a:solidFill>
              </a:rPr>
              <a:t>Análisis Estructural del Ala</a:t>
            </a:r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1777111" y="1925637"/>
            <a:ext cx="3681730" cy="2183765"/>
          </a:xfrm>
          <a:prstGeom prst="rect">
            <a:avLst/>
          </a:prstGeom>
        </p:spPr>
      </p:pic>
      <p:pic>
        <p:nvPicPr>
          <p:cNvPr id="4" name="Imagen 3"/>
          <p:cNvPicPr/>
          <p:nvPr/>
        </p:nvPicPr>
        <p:blipFill>
          <a:blip r:embed="rId3"/>
          <a:stretch>
            <a:fillRect/>
          </a:stretch>
        </p:blipFill>
        <p:spPr>
          <a:xfrm>
            <a:off x="6676547" y="1953577"/>
            <a:ext cx="4288790" cy="2155825"/>
          </a:xfrm>
          <a:prstGeom prst="rect">
            <a:avLst/>
          </a:prstGeom>
        </p:spPr>
      </p:pic>
      <p:pic>
        <p:nvPicPr>
          <p:cNvPr id="5" name="Imagen 4"/>
          <p:cNvPicPr/>
          <p:nvPr/>
        </p:nvPicPr>
        <p:blipFill rotWithShape="1">
          <a:blip r:embed="rId4"/>
          <a:srcRect l="25289" t="28074" r="10271" b="26645"/>
          <a:stretch/>
        </p:blipFill>
        <p:spPr bwMode="auto">
          <a:xfrm>
            <a:off x="4157282" y="4553712"/>
            <a:ext cx="4246054" cy="21038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2909288" y="1511132"/>
            <a:ext cx="1417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>
                <a:solidFill>
                  <a:srgbClr val="0000FF"/>
                </a:solidFill>
              </a:rPr>
              <a:t>Esfuerzos</a:t>
            </a:r>
            <a:endParaRPr lang="es-MX" dirty="0">
              <a:solidFill>
                <a:srgbClr val="0000FF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7892021" y="1463972"/>
            <a:ext cx="21259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>
                <a:solidFill>
                  <a:srgbClr val="0000FF"/>
                </a:solidFill>
              </a:rPr>
              <a:t>Deformaciones</a:t>
            </a:r>
            <a:endParaRPr lang="es-MX" dirty="0">
              <a:solidFill>
                <a:srgbClr val="0000FF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5359062" y="4553712"/>
            <a:ext cx="2024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>
                <a:solidFill>
                  <a:srgbClr val="0000FF"/>
                </a:solidFill>
              </a:rPr>
              <a:t>Análisis Modal</a:t>
            </a:r>
            <a:endParaRPr lang="es-MX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4621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 txBox="1">
            <a:spLocks/>
          </p:cNvSpPr>
          <p:nvPr/>
        </p:nvSpPr>
        <p:spPr>
          <a:xfrm>
            <a:off x="2828400" y="800707"/>
            <a:ext cx="7236296" cy="1178921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sz="3600" b="1" dirty="0">
                <a:solidFill>
                  <a:srgbClr val="0000FF"/>
                </a:solidFill>
                <a:latin typeface="Century751 SeBd BT" pitchFamily="2" charset="0"/>
              </a:rPr>
              <a:t>Predicción del aleteo de la UAS Tlapixki</a:t>
            </a:r>
          </a:p>
          <a:p>
            <a:pPr marL="0" indent="0" algn="ctr">
              <a:buNone/>
            </a:pPr>
            <a:r>
              <a:rPr lang="es-MX" b="1" dirty="0">
                <a:solidFill>
                  <a:srgbClr val="0000FF"/>
                </a:solidFill>
                <a:latin typeface="Century751 SeBd BT" pitchFamily="2" charset="0"/>
              </a:rPr>
              <a:t> </a:t>
            </a:r>
            <a:r>
              <a:rPr lang="es-MX" sz="2800" b="1" dirty="0">
                <a:solidFill>
                  <a:srgbClr val="0000FF"/>
                </a:solidFill>
                <a:latin typeface="Century751 SeBd BT" pitchFamily="2" charset="0"/>
              </a:rPr>
              <a:t>Mediante modelo clásico y análisis de su respuesta vibratoria</a:t>
            </a:r>
          </a:p>
        </p:txBody>
      </p:sp>
      <p:pic>
        <p:nvPicPr>
          <p:cNvPr id="4" name="Picture 2" descr="Resultado de imagen para flutter in the aircraf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205" y="2574148"/>
            <a:ext cx="6152783" cy="2799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1372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3523354" y="4668281"/>
            <a:ext cx="3908494" cy="473787"/>
            <a:chOff x="885636" y="4373911"/>
            <a:chExt cx="3908494" cy="473787"/>
          </a:xfrm>
        </p:grpSpPr>
        <p:sp>
          <p:nvSpPr>
            <p:cNvPr id="5" name="CuadroTexto 4"/>
            <p:cNvSpPr txBox="1"/>
            <p:nvPr/>
          </p:nvSpPr>
          <p:spPr>
            <a:xfrm>
              <a:off x="885636" y="4373911"/>
              <a:ext cx="2785955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2100" b="1" i="1" dirty="0">
                  <a:solidFill>
                    <a:schemeClr val="tx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Ingeniería Aeronáutica</a:t>
              </a:r>
            </a:p>
          </p:txBody>
        </p:sp>
        <p:grpSp>
          <p:nvGrpSpPr>
            <p:cNvPr id="6" name="Grupo 5"/>
            <p:cNvGrpSpPr/>
            <p:nvPr/>
          </p:nvGrpSpPr>
          <p:grpSpPr>
            <a:xfrm>
              <a:off x="4267919" y="4373911"/>
              <a:ext cx="526211" cy="473787"/>
              <a:chOff x="8409898" y="3441940"/>
              <a:chExt cx="830531" cy="864749"/>
            </a:xfrm>
          </p:grpSpPr>
          <p:sp>
            <p:nvSpPr>
              <p:cNvPr id="7" name="Oval 6"/>
              <p:cNvSpPr>
                <a:spLocks noChangeArrowheads="1"/>
              </p:cNvSpPr>
              <p:nvPr/>
            </p:nvSpPr>
            <p:spPr bwMode="auto">
              <a:xfrm>
                <a:off x="8409898" y="3441940"/>
                <a:ext cx="830531" cy="864749"/>
              </a:xfrm>
              <a:prstGeom prst="ellipse">
                <a:avLst/>
              </a:prstGeom>
              <a:solidFill>
                <a:srgbClr val="66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/>
                <a:endParaRPr lang="es-MX" altLang="es-MX" sz="1350"/>
              </a:p>
            </p:txBody>
          </p:sp>
          <p:pic>
            <p:nvPicPr>
              <p:cNvPr id="8" name="Picture 9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881" t="10248" r="10646" b="9686"/>
              <a:stretch>
                <a:fillRect/>
              </a:stretch>
            </p:blipFill>
            <p:spPr bwMode="auto">
              <a:xfrm>
                <a:off x="8513150" y="3617235"/>
                <a:ext cx="639281" cy="5656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9" name="Grupo 8"/>
          <p:cNvGrpSpPr/>
          <p:nvPr/>
        </p:nvGrpSpPr>
        <p:grpSpPr>
          <a:xfrm>
            <a:off x="3797461" y="3137702"/>
            <a:ext cx="5180327" cy="1061051"/>
            <a:chOff x="944630" y="2852936"/>
            <a:chExt cx="5180327" cy="1061051"/>
          </a:xfrm>
        </p:grpSpPr>
        <p:sp>
          <p:nvSpPr>
            <p:cNvPr id="10" name="CuadroTexto 9"/>
            <p:cNvSpPr txBox="1"/>
            <p:nvPr/>
          </p:nvSpPr>
          <p:spPr>
            <a:xfrm>
              <a:off x="944630" y="3192938"/>
              <a:ext cx="37937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b="1" dirty="0">
                  <a:solidFill>
                    <a:schemeClr val="tx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ESIME Unidad Profesional Ticoman</a:t>
              </a:r>
            </a:p>
          </p:txBody>
        </p:sp>
        <p:pic>
          <p:nvPicPr>
            <p:cNvPr id="11" name="4 Imagen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3906" y="2852936"/>
              <a:ext cx="1061051" cy="1061051"/>
            </a:xfrm>
            <a:prstGeom prst="ellipse">
              <a:avLst/>
            </a:prstGeom>
            <a:ln w="190500" cap="rnd">
              <a:noFill/>
              <a:prstDash val="solid"/>
            </a:ln>
            <a:effectLst/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extrusionClr>
                <a:srgbClr val="000000"/>
              </a:extrusionClr>
            </a:sp3d>
          </p:spPr>
        </p:pic>
      </p:grpSp>
      <p:grpSp>
        <p:nvGrpSpPr>
          <p:cNvPr id="12" name="Grupo 11"/>
          <p:cNvGrpSpPr/>
          <p:nvPr/>
        </p:nvGrpSpPr>
        <p:grpSpPr>
          <a:xfrm>
            <a:off x="3461101" y="1592847"/>
            <a:ext cx="6793962" cy="1238770"/>
            <a:chOff x="835300" y="1340768"/>
            <a:chExt cx="6793962" cy="1238770"/>
          </a:xfrm>
        </p:grpSpPr>
        <p:sp>
          <p:nvSpPr>
            <p:cNvPr id="13" name="Rectangle 2"/>
            <p:cNvSpPr txBox="1">
              <a:spLocks noChangeArrowheads="1"/>
            </p:cNvSpPr>
            <p:nvPr/>
          </p:nvSpPr>
          <p:spPr>
            <a:xfrm>
              <a:off x="835300" y="1703102"/>
              <a:ext cx="5323961" cy="701278"/>
            </a:xfrm>
            <a:prstGeom prst="rect">
              <a:avLst/>
            </a:prstGeom>
            <a:effectLst/>
          </p:spPr>
          <p:txBody>
            <a:bodyPr vert="horz" lIns="68580" tIns="34290" rIns="68580" bIns="34290" rtlCol="0" anchor="ctr">
              <a:norm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 cap="all">
                  <a:ln w="3175" cmpd="sng"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algn="ctr"/>
              <a:r>
                <a:rPr lang="es-MX" altLang="es-MX" sz="2100" b="1" dirty="0">
                  <a:solidFill>
                    <a:schemeClr val="tx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INSTITUTO POLITÉCNICO NACIONAL</a:t>
              </a:r>
              <a:endParaRPr lang="es-ES" altLang="es-MX" sz="21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4" name="3 Imagen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2240" y="1340768"/>
              <a:ext cx="897022" cy="12387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72847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27283" y="104044"/>
            <a:ext cx="4603339" cy="992687"/>
          </a:xfrm>
        </p:spPr>
        <p:txBody>
          <a:bodyPr/>
          <a:lstStyle/>
          <a:p>
            <a:r>
              <a:rPr lang="es-MX" dirty="0">
                <a:solidFill>
                  <a:srgbClr val="0000FF"/>
                </a:solidFill>
              </a:rPr>
              <a:t>Video (Aleteo)</a:t>
            </a:r>
          </a:p>
        </p:txBody>
      </p:sp>
      <p:pic>
        <p:nvPicPr>
          <p:cNvPr id="3" name="6_1_Algo sobre FLUTTER o ALETEO en aviación">
            <a:hlinkClick r:id="" action="ppaction://media"/>
            <a:extLst>
              <a:ext uri="{FF2B5EF4-FFF2-40B4-BE49-F238E27FC236}">
                <a16:creationId xmlns:a16="http://schemas.microsoft.com/office/drawing/2014/main" id="{4F9EC92B-DA7A-4DAA-8ADB-6F3CBF3264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7733" y="1096731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210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7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 txBox="1">
            <a:spLocks/>
          </p:cNvSpPr>
          <p:nvPr/>
        </p:nvSpPr>
        <p:spPr>
          <a:xfrm>
            <a:off x="3858483" y="755676"/>
            <a:ext cx="4896544" cy="847656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MX" sz="3100" b="1" dirty="0">
                <a:solidFill>
                  <a:srgbClr val="0000FF"/>
                </a:solidFill>
                <a:latin typeface="Century751 SeBd BT" pitchFamily="2" charset="0"/>
              </a:rPr>
              <a:t>FENÓMENOS AEROELÁSTICOS</a:t>
            </a:r>
            <a:br>
              <a:rPr lang="es-MX" sz="2000" dirty="0">
                <a:solidFill>
                  <a:srgbClr val="0000FF"/>
                </a:solidFill>
                <a:latin typeface="Century751 SeBd BT" pitchFamily="2" charset="0"/>
              </a:rPr>
            </a:br>
            <a:r>
              <a:rPr lang="es-MX" sz="2500" dirty="0">
                <a:solidFill>
                  <a:srgbClr val="0000FF"/>
                </a:solidFill>
                <a:latin typeface="Century751 SeBd BT" pitchFamily="2" charset="0"/>
              </a:rPr>
              <a:t>ESTÁTICOS Y DINÁMICOS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3161" y="1936005"/>
            <a:ext cx="4839935" cy="4352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8971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Marcador de texto"/>
          <p:cNvSpPr txBox="1">
            <a:spLocks/>
          </p:cNvSpPr>
          <p:nvPr/>
        </p:nvSpPr>
        <p:spPr>
          <a:xfrm>
            <a:off x="3348845" y="607604"/>
            <a:ext cx="5873824" cy="636974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b="1" dirty="0">
                <a:solidFill>
                  <a:srgbClr val="0000FF"/>
                </a:solidFill>
                <a:latin typeface="Bookman Old Style" panose="02050604050505020204" pitchFamily="18" charset="0"/>
              </a:rPr>
              <a:t>MÉTODO DE RAYLEIGH-RITZ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3689132" y="2153681"/>
            <a:ext cx="5810490" cy="3204154"/>
            <a:chOff x="1890554" y="1967973"/>
            <a:chExt cx="5810490" cy="3204154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7507" y="1967973"/>
              <a:ext cx="5256584" cy="1272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5" name="Grupo 4"/>
            <p:cNvGrpSpPr/>
            <p:nvPr/>
          </p:nvGrpSpPr>
          <p:grpSpPr>
            <a:xfrm>
              <a:off x="1890554" y="3712338"/>
              <a:ext cx="5810490" cy="1459789"/>
              <a:chOff x="1835696" y="4426775"/>
              <a:chExt cx="5810490" cy="1459789"/>
            </a:xfrm>
          </p:grpSpPr>
          <p:pic>
            <p:nvPicPr>
              <p:cNvPr id="6" name="Picture 3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35696" y="4426775"/>
                <a:ext cx="2376264" cy="948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" name="Picture 4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02986" y="4485440"/>
                <a:ext cx="2743200" cy="9429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8" name="CuadroTexto 7"/>
              <p:cNvSpPr txBox="1"/>
              <p:nvPr/>
            </p:nvSpPr>
            <p:spPr>
              <a:xfrm>
                <a:off x="2380863" y="5517232"/>
                <a:ext cx="12859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dirty="0"/>
                  <a:t>Numerador</a:t>
                </a:r>
              </a:p>
            </p:txBody>
          </p:sp>
          <p:sp>
            <p:nvSpPr>
              <p:cNvPr id="9" name="CuadroTexto 8"/>
              <p:cNvSpPr txBox="1"/>
              <p:nvPr/>
            </p:nvSpPr>
            <p:spPr>
              <a:xfrm>
                <a:off x="5292080" y="5511331"/>
                <a:ext cx="15039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dirty="0"/>
                  <a:t>Denominador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6 Rectángulo"/>
              <p:cNvSpPr/>
              <p:nvPr/>
            </p:nvSpPr>
            <p:spPr>
              <a:xfrm>
                <a:off x="6594377" y="6050499"/>
                <a:ext cx="3353736" cy="3583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sSub>
                      <m:sSubPr>
                        <m:ctrlPr>
                          <a:rPr lang="es-MX" sz="1600" i="1" smtClean="0">
                            <a:effectLst/>
                            <a:latin typeface="Cambria Math" panose="02040503050406030204" pitchFamily="18" charset="0"/>
                            <a:ea typeface="MS Gothic"/>
                            <a:cs typeface="Arial"/>
                          </a:rPr>
                        </m:ctrlPr>
                      </m:sSubPr>
                      <m:e>
                        <m:r>
                          <a:rPr lang="es-ES_tradnl" sz="1600" i="1">
                            <a:effectLst/>
                            <a:latin typeface="Cambria Math"/>
                            <a:ea typeface="MS Gothic"/>
                            <a:cs typeface="Arial"/>
                          </a:rPr>
                          <m:t>𝑚</m:t>
                        </m:r>
                      </m:e>
                      <m:sub>
                        <m:r>
                          <a:rPr lang="es-ES_tradnl" sz="1600" i="1">
                            <a:effectLst/>
                            <a:latin typeface="Cambria Math"/>
                            <a:ea typeface="MS Gothic"/>
                            <a:cs typeface="Arial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s-MX" sz="1600" dirty="0">
                    <a:latin typeface="Century751 SeBd BT" pitchFamily="2" charset="0"/>
                  </a:rPr>
                  <a:t> 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MX" sz="1600" i="1" smtClean="0">
                            <a:effectLst/>
                            <a:latin typeface="Cambria Math" panose="02040503050406030204" pitchFamily="18" charset="0"/>
                            <a:ea typeface="MS Gothic"/>
                            <a:cs typeface="Arial"/>
                          </a:rPr>
                        </m:ctrlPr>
                      </m:sSubPr>
                      <m:e>
                        <m:r>
                          <a:rPr lang="es-MX" sz="1600" b="0" i="1" smtClean="0">
                            <a:effectLst/>
                            <a:latin typeface="Cambria Math"/>
                            <a:ea typeface="MS Gothic"/>
                            <a:cs typeface="Arial"/>
                          </a:rPr>
                          <m:t>𝑘</m:t>
                        </m:r>
                      </m:e>
                      <m:sub>
                        <m:r>
                          <a:rPr lang="es-ES_tradnl" sz="1600" i="1">
                            <a:effectLst/>
                            <a:latin typeface="Cambria Math"/>
                            <a:ea typeface="MS Gothic"/>
                            <a:cs typeface="Arial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s-MX" sz="1600" dirty="0">
                    <a:latin typeface="Century751 SeBd BT" pitchFamily="2" charset="0"/>
                  </a:rPr>
                  <a:t> son los coeficientes de masa y rigidez</a:t>
                </a:r>
              </a:p>
            </p:txBody>
          </p:sp>
        </mc:Choice>
        <mc:Fallback xmlns="">
          <p:sp>
            <p:nvSpPr>
              <p:cNvPr id="10" name="6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4377" y="6050499"/>
                <a:ext cx="3353736" cy="358368"/>
              </a:xfrm>
              <a:prstGeom prst="rect">
                <a:avLst/>
              </a:prstGeom>
              <a:blipFill>
                <a:blip r:embed="rId5"/>
                <a:stretch>
                  <a:fillRect b="-29310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ángulo 10"/>
          <p:cNvSpPr/>
          <p:nvPr/>
        </p:nvSpPr>
        <p:spPr>
          <a:xfrm>
            <a:off x="3966085" y="1497137"/>
            <a:ext cx="4636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b="1" dirty="0">
                <a:solidFill>
                  <a:srgbClr val="0000FF"/>
                </a:solidFill>
                <a:latin typeface="Bookman Old Style" panose="02050604050505020204" pitchFamily="18" charset="0"/>
              </a:rPr>
              <a:t>Determina la Respuesta de Vibración</a:t>
            </a:r>
          </a:p>
        </p:txBody>
      </p:sp>
    </p:spTree>
    <p:extLst>
      <p:ext uri="{BB962C8B-B14F-4D97-AF65-F5344CB8AC3E}">
        <p14:creationId xmlns:p14="http://schemas.microsoft.com/office/powerpoint/2010/main" val="23252273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Marcador de texto"/>
          <p:cNvSpPr txBox="1">
            <a:spLocks/>
          </p:cNvSpPr>
          <p:nvPr/>
        </p:nvSpPr>
        <p:spPr>
          <a:xfrm>
            <a:off x="3754911" y="799350"/>
            <a:ext cx="5731925" cy="528067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sz="3600" b="1" dirty="0">
                <a:solidFill>
                  <a:srgbClr val="0000FF"/>
                </a:solidFill>
                <a:latin typeface="Century751 SeBd BT" pitchFamily="2" charset="0"/>
              </a:rPr>
              <a:t>MODELO CLÁSICO DE ALETEO</a:t>
            </a:r>
          </a:p>
        </p:txBody>
      </p:sp>
      <p:sp>
        <p:nvSpPr>
          <p:cNvPr id="3" name="5 CuadroTexto"/>
          <p:cNvSpPr txBox="1"/>
          <p:nvPr/>
        </p:nvSpPr>
        <p:spPr>
          <a:xfrm>
            <a:off x="3822352" y="1832174"/>
            <a:ext cx="5393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400" dirty="0">
                <a:latin typeface="Century751 SeBd BT" pitchFamily="2" charset="0"/>
              </a:rPr>
              <a:t>Para modelar el aleteo como un sistema aeroelástico lineal</a:t>
            </a:r>
            <a:r>
              <a:rPr lang="es-MX" sz="2000" dirty="0">
                <a:latin typeface="Century751 SeBd BT" pitchFamily="2" charset="0"/>
              </a:rPr>
              <a:t>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352" y="2599550"/>
            <a:ext cx="5819775" cy="27336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9182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4249404" y="3155215"/>
            <a:ext cx="50914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800" dirty="0">
                <a:solidFill>
                  <a:srgbClr val="000000"/>
                </a:solidFill>
                <a:latin typeface="Cambria Math" panose="02040503050406030204" pitchFamily="18" charset="0"/>
              </a:rPr>
              <a:t>𝝎</a:t>
            </a:r>
            <a:r>
              <a:rPr lang="es-MX" sz="1600" dirty="0">
                <a:solidFill>
                  <a:srgbClr val="000000"/>
                </a:solidFill>
                <a:latin typeface="Cambria Math" panose="02040503050406030204" pitchFamily="18" charset="0"/>
              </a:rPr>
              <a:t>𝒇</a:t>
            </a:r>
            <a:r>
              <a:rPr lang="es-MX" sz="2800" dirty="0">
                <a:solidFill>
                  <a:srgbClr val="000000"/>
                </a:solidFill>
                <a:latin typeface="Cambria Math" panose="02040503050406030204" pitchFamily="18" charset="0"/>
              </a:rPr>
              <a:t>=𝟏𝟎𝟒.𝟗𝟏𝟏 𝑯𝒛 𝑼</a:t>
            </a:r>
            <a:r>
              <a:rPr lang="es-MX" sz="1600" dirty="0">
                <a:solidFill>
                  <a:srgbClr val="000000"/>
                </a:solidFill>
                <a:latin typeface="Cambria Math" panose="02040503050406030204" pitchFamily="18" charset="0"/>
              </a:rPr>
              <a:t>𝒇</a:t>
            </a:r>
            <a:r>
              <a:rPr lang="es-MX" sz="2800" dirty="0">
                <a:solidFill>
                  <a:srgbClr val="000000"/>
                </a:solidFill>
                <a:latin typeface="Cambria Math" panose="02040503050406030204" pitchFamily="18" charset="0"/>
              </a:rPr>
              <a:t>=𝟔𝟐.𝟑𝟖 𝒎𝒔 </a:t>
            </a:r>
            <a:endParaRPr lang="es-MX" sz="2800" dirty="0"/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3416484" y="1094333"/>
            <a:ext cx="6757298" cy="835051"/>
          </a:xfrm>
        </p:spPr>
        <p:txBody>
          <a:bodyPr>
            <a:normAutofit/>
          </a:bodyPr>
          <a:lstStyle/>
          <a:p>
            <a:r>
              <a:rPr lang="es-MX" sz="3600" dirty="0">
                <a:solidFill>
                  <a:srgbClr val="0000FF"/>
                </a:solidFill>
              </a:rPr>
              <a:t>Frecuencia y Velocidad de Aleteo</a:t>
            </a:r>
          </a:p>
        </p:txBody>
      </p:sp>
    </p:spTree>
    <p:extLst>
      <p:ext uri="{BB962C8B-B14F-4D97-AF65-F5344CB8AC3E}">
        <p14:creationId xmlns:p14="http://schemas.microsoft.com/office/powerpoint/2010/main" val="35204963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062669" y="460332"/>
            <a:ext cx="3864303" cy="646092"/>
          </a:xfrm>
        </p:spPr>
        <p:txBody>
          <a:bodyPr>
            <a:normAutofit fontScale="90000"/>
          </a:bodyPr>
          <a:lstStyle/>
          <a:p>
            <a:r>
              <a:rPr lang="es-MX" dirty="0">
                <a:solidFill>
                  <a:srgbClr val="0000FF"/>
                </a:solidFill>
              </a:rPr>
              <a:t>Conclusiones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2072859" y="1766556"/>
            <a:ext cx="681228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s-MX" sz="2000" dirty="0">
                <a:solidFill>
                  <a:srgbClr val="0000FF"/>
                </a:solidFill>
              </a:rPr>
              <a:t>Con el uso de este UAS, se evita poner en riesgo al personal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MX" sz="2000" dirty="0">
                <a:solidFill>
                  <a:srgbClr val="0000FF"/>
                </a:solidFill>
              </a:rPr>
              <a:t>El costo de este proyecto no es costoso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MX" sz="2000" dirty="0">
                <a:solidFill>
                  <a:srgbClr val="0000FF"/>
                </a:solidFill>
              </a:rPr>
              <a:t>De acuerdo a los análisis estructurales tanto estáticos, dinámicos y de aleteo que se han realizado y que se han hecho apegados a la reglamentación, la aeronave es capaz de soportar las cargas a las que será sometido.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MX" sz="2000" dirty="0">
                <a:solidFill>
                  <a:srgbClr val="0000FF"/>
                </a:solidFill>
              </a:rPr>
              <a:t>Es posible optimizar y hacer un rediseño de la aeronave con el fin de mejorar sus características, como reducir peso y espacios o incluso mejorar la aerodinámica de la aeronave</a:t>
            </a:r>
            <a:r>
              <a:rPr lang="es-MX" sz="2000" dirty="0"/>
              <a:t>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s-MX" dirty="0"/>
          </a:p>
        </p:txBody>
      </p:sp>
      <p:grpSp>
        <p:nvGrpSpPr>
          <p:cNvPr id="4" name="Grupo 3"/>
          <p:cNvGrpSpPr/>
          <p:nvPr/>
        </p:nvGrpSpPr>
        <p:grpSpPr>
          <a:xfrm>
            <a:off x="8257032" y="4794384"/>
            <a:ext cx="3182112" cy="1240655"/>
            <a:chOff x="4388720" y="2394388"/>
            <a:chExt cx="5605672" cy="2574236"/>
          </a:xfrm>
        </p:grpSpPr>
        <p:sp>
          <p:nvSpPr>
            <p:cNvPr id="5" name="Elipse 4">
              <a:extLst>
                <a:ext uri="{FF2B5EF4-FFF2-40B4-BE49-F238E27FC236}">
                  <a16:creationId xmlns:a16="http://schemas.microsoft.com/office/drawing/2014/main" id="{D839B8C7-51A3-4CE9-9723-35A83B59D906}"/>
                </a:ext>
              </a:extLst>
            </p:cNvPr>
            <p:cNvSpPr/>
            <p:nvPr/>
          </p:nvSpPr>
          <p:spPr>
            <a:xfrm>
              <a:off x="4388720" y="2394388"/>
              <a:ext cx="5605672" cy="257423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50800" cmpd="thinThick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ADF6C078-7D2B-412A-A14F-8639A9A98376}"/>
                </a:ext>
              </a:extLst>
            </p:cNvPr>
            <p:cNvPicPr/>
            <p:nvPr/>
          </p:nvPicPr>
          <p:blipFill rotWithShape="1">
            <a:blip r:embed="rId2"/>
            <a:srcRect l="34793" t="30187" r="16158" b="16080"/>
            <a:stretch/>
          </p:blipFill>
          <p:spPr bwMode="auto">
            <a:xfrm>
              <a:off x="5495206" y="2693129"/>
              <a:ext cx="3392700" cy="1976754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29479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E222D5-C6CA-E043-8DDD-E4F633FDF5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55264" y="740663"/>
            <a:ext cx="6739128" cy="893763"/>
          </a:xfrm>
        </p:spPr>
        <p:txBody>
          <a:bodyPr>
            <a:normAutofit/>
          </a:bodyPr>
          <a:lstStyle/>
          <a:p>
            <a:r>
              <a:rPr lang="es-MX" sz="4400" dirty="0">
                <a:solidFill>
                  <a:srgbClr val="0000FF"/>
                </a:solidFill>
                <a:latin typeface="Adobe Garamond Pro Bold" panose="02020702060506020403" pitchFamily="18" charset="0"/>
              </a:rPr>
              <a:t>PROYECTO “TLAPIXKI”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7DE222D5-C6CA-E043-8DDD-E4F633FDF507}"/>
              </a:ext>
            </a:extLst>
          </p:cNvPr>
          <p:cNvSpPr txBox="1">
            <a:spLocks/>
          </p:cNvSpPr>
          <p:nvPr/>
        </p:nvSpPr>
        <p:spPr>
          <a:xfrm>
            <a:off x="8467344" y="5559552"/>
            <a:ext cx="2639568" cy="69869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6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MX" sz="2000" dirty="0">
                <a:solidFill>
                  <a:srgbClr val="0000FF"/>
                </a:solidFill>
                <a:latin typeface="Brush Script MT" panose="03060802040406070304" pitchFamily="66" charset="0"/>
              </a:rPr>
              <a:t>J. Félix Vázquez Flores</a:t>
            </a:r>
          </a:p>
          <a:p>
            <a:r>
              <a:rPr lang="es-MX" sz="2000" dirty="0">
                <a:solidFill>
                  <a:srgbClr val="0000FF"/>
                </a:solidFill>
                <a:latin typeface="Brush Script MT" panose="03060802040406070304" pitchFamily="66" charset="0"/>
              </a:rPr>
              <a:t>Rita Aguilar Osorio  </a:t>
            </a:r>
          </a:p>
        </p:txBody>
      </p:sp>
      <p:grpSp>
        <p:nvGrpSpPr>
          <p:cNvPr id="4" name="Grupo 3"/>
          <p:cNvGrpSpPr/>
          <p:nvPr/>
        </p:nvGrpSpPr>
        <p:grpSpPr>
          <a:xfrm>
            <a:off x="4388720" y="2394388"/>
            <a:ext cx="5605672" cy="2574236"/>
            <a:chOff x="4388720" y="2394388"/>
            <a:chExt cx="5605672" cy="2574236"/>
          </a:xfrm>
        </p:grpSpPr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D839B8C7-51A3-4CE9-9723-35A83B59D906}"/>
                </a:ext>
              </a:extLst>
            </p:cNvPr>
            <p:cNvSpPr/>
            <p:nvPr/>
          </p:nvSpPr>
          <p:spPr>
            <a:xfrm>
              <a:off x="4388720" y="2394388"/>
              <a:ext cx="5605672" cy="257423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50800" cmpd="thinThick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ADF6C078-7D2B-412A-A14F-8639A9A98376}"/>
                </a:ext>
              </a:extLst>
            </p:cNvPr>
            <p:cNvPicPr/>
            <p:nvPr/>
          </p:nvPicPr>
          <p:blipFill rotWithShape="1">
            <a:blip r:embed="rId2"/>
            <a:srcRect l="34793" t="30187" r="16158" b="16080"/>
            <a:stretch/>
          </p:blipFill>
          <p:spPr bwMode="auto">
            <a:xfrm>
              <a:off x="5495206" y="2693129"/>
              <a:ext cx="3392700" cy="1976754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534727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4416552" y="1106424"/>
            <a:ext cx="3959352" cy="1115568"/>
          </a:xfrm>
        </p:spPr>
        <p:txBody>
          <a:bodyPr>
            <a:noAutofit/>
          </a:bodyPr>
          <a:lstStyle/>
          <a:p>
            <a:r>
              <a:rPr lang="es-MX" sz="4000" dirty="0">
                <a:solidFill>
                  <a:srgbClr val="0000FF"/>
                </a:solidFill>
                <a:latin typeface="Brush Script Std" panose="03060802040607070404" pitchFamily="66" charset="0"/>
              </a:rPr>
              <a:t>Proyecto Tlapixki</a:t>
            </a:r>
            <a:br>
              <a:rPr lang="es-MX" sz="4000" dirty="0">
                <a:solidFill>
                  <a:srgbClr val="0000FF"/>
                </a:solidFill>
                <a:latin typeface="Brush Script Std" panose="03060802040607070404" pitchFamily="66" charset="0"/>
              </a:rPr>
            </a:br>
            <a:r>
              <a:rPr lang="es-MX" sz="3600" dirty="0">
                <a:solidFill>
                  <a:srgbClr val="0000FF"/>
                </a:solidFill>
                <a:latin typeface="Brush Script Std" panose="03060802040607070404" pitchFamily="66" charset="0"/>
              </a:rPr>
              <a:t>(vigilante)</a:t>
            </a:r>
            <a:endParaRPr lang="es-MX" sz="4000" dirty="0">
              <a:solidFill>
                <a:srgbClr val="0000FF"/>
              </a:solidFill>
              <a:latin typeface="Brush Script Std" panose="03060802040607070404" pitchFamily="66" charset="0"/>
            </a:endParaRP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7559103"/>
              </p:ext>
            </p:extLst>
          </p:nvPr>
        </p:nvGraphicFramePr>
        <p:xfrm>
          <a:off x="3364040" y="2804498"/>
          <a:ext cx="6785800" cy="26087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6279">
                  <a:extLst>
                    <a:ext uri="{9D8B030D-6E8A-4147-A177-3AD203B41FA5}">
                      <a16:colId xmlns:a16="http://schemas.microsoft.com/office/drawing/2014/main" val="213983602"/>
                    </a:ext>
                  </a:extLst>
                </a:gridCol>
                <a:gridCol w="3049521">
                  <a:extLst>
                    <a:ext uri="{9D8B030D-6E8A-4147-A177-3AD203B41FA5}">
                      <a16:colId xmlns:a16="http://schemas.microsoft.com/office/drawing/2014/main" val="139488223"/>
                    </a:ext>
                  </a:extLst>
                </a:gridCol>
              </a:tblGrid>
              <a:tr h="516016">
                <a:tc gridSpan="2"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s-MX" sz="2400" kern="1200" dirty="0">
                          <a:solidFill>
                            <a:schemeClr val="bg1"/>
                          </a:solidFill>
                          <a:latin typeface="FrankRuehl" panose="020E0503060101010101" pitchFamily="34" charset="-79"/>
                          <a:ea typeface="+mn-ea"/>
                          <a:cs typeface="FrankRuehl" panose="020E0503060101010101" pitchFamily="34" charset="-79"/>
                        </a:rPr>
                        <a:t>Equipo de Trabajo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5716824"/>
                  </a:ext>
                </a:extLst>
              </a:tr>
              <a:tr h="418547">
                <a:tc>
                  <a:txBody>
                    <a:bodyPr/>
                    <a:lstStyle/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s-MX" sz="2000" dirty="0">
                          <a:solidFill>
                            <a:srgbClr val="0000FF"/>
                          </a:solidFill>
                          <a:latin typeface="Arial Narrow" panose="020B0606020202030204" pitchFamily="34" charset="0"/>
                        </a:rPr>
                        <a:t>Edgardo Almaraz Sánchez </a:t>
                      </a:r>
                      <a:endParaRPr lang="es-MX" sz="20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MX" sz="2000" dirty="0">
                          <a:solidFill>
                            <a:srgbClr val="0000FF"/>
                          </a:solidFill>
                          <a:latin typeface="Arial Narrow" panose="020B0606020202030204" pitchFamily="34" charset="0"/>
                        </a:rPr>
                        <a:t>estudiante de Maestría</a:t>
                      </a:r>
                      <a:endParaRPr lang="es-MX" sz="20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8618121"/>
                  </a:ext>
                </a:extLst>
              </a:tr>
              <a:tr h="418547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s-MX" sz="2000" dirty="0">
                          <a:solidFill>
                            <a:srgbClr val="0000FF"/>
                          </a:solidFill>
                          <a:latin typeface="Arial Narrow" panose="020B0606020202030204" pitchFamily="34" charset="0"/>
                        </a:rPr>
                        <a:t>Miguel A. Rosales Ochoa </a:t>
                      </a:r>
                      <a:endParaRPr lang="es-MX" sz="20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MX" sz="2000" dirty="0">
                          <a:solidFill>
                            <a:srgbClr val="0000FF"/>
                          </a:solidFill>
                          <a:latin typeface="Arial Narrow" panose="020B0606020202030204" pitchFamily="34" charset="0"/>
                        </a:rPr>
                        <a:t>estudiante de Maestría</a:t>
                      </a:r>
                      <a:endParaRPr lang="es-MX" sz="20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4745193"/>
                  </a:ext>
                </a:extLst>
              </a:tr>
              <a:tr h="418547">
                <a:tc>
                  <a:txBody>
                    <a:bodyPr/>
                    <a:lstStyle/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s-MX" sz="2000" dirty="0">
                          <a:solidFill>
                            <a:srgbClr val="0000FF"/>
                          </a:solidFill>
                          <a:latin typeface="Arial Narrow" panose="020B0606020202030204" pitchFamily="34" charset="0"/>
                        </a:rPr>
                        <a:t>Eduardo A. Medina Bejarano </a:t>
                      </a:r>
                      <a:endParaRPr lang="es-MX" sz="20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kumimoji="0" lang="es-MX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estudiante de Maestría</a:t>
                      </a:r>
                      <a:endParaRPr lang="es-MX" sz="20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3876173"/>
                  </a:ext>
                </a:extLst>
              </a:tr>
              <a:tr h="418547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s-MX" sz="2000" dirty="0">
                          <a:solidFill>
                            <a:srgbClr val="0000FF"/>
                          </a:solidFill>
                          <a:latin typeface="Arial Narrow" panose="020B0606020202030204" pitchFamily="34" charset="0"/>
                        </a:rPr>
                        <a:t>Ricardo Bravo Pérez </a:t>
                      </a:r>
                      <a:endParaRPr lang="es-MX" sz="20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kumimoji="0" lang="es-MX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estudiante de Maestría</a:t>
                      </a:r>
                      <a:endParaRPr lang="es-MX" sz="20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6525938"/>
                  </a:ext>
                </a:extLst>
              </a:tr>
              <a:tr h="418547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s-MX" sz="2000" dirty="0">
                          <a:solidFill>
                            <a:srgbClr val="0000FF"/>
                          </a:solidFill>
                          <a:latin typeface="Arial Narrow" panose="020B0606020202030204" pitchFamily="34" charset="0"/>
                        </a:rPr>
                        <a:t>Luis F. Rodríguez Escobedo </a:t>
                      </a:r>
                      <a:endParaRPr lang="es-MX" sz="20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kumimoji="0" lang="es-MX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estudiante de Licenciatura</a:t>
                      </a:r>
                      <a:endParaRPr lang="es-MX" sz="20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54637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24184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C978CC-C7FA-B34A-9122-DCCD959D2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9343" y="384049"/>
            <a:ext cx="2145857" cy="832104"/>
          </a:xfrm>
        </p:spPr>
        <p:txBody>
          <a:bodyPr/>
          <a:lstStyle/>
          <a:p>
            <a:r>
              <a:rPr lang="es-MX" dirty="0">
                <a:solidFill>
                  <a:srgbClr val="0000FF"/>
                </a:solidFill>
              </a:rPr>
              <a:t>Índice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3678C85-F0A2-8040-AC78-30CE43EDBE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1439" y="1624583"/>
            <a:ext cx="6333809" cy="4620769"/>
          </a:xfrm>
        </p:spPr>
        <p:txBody>
          <a:bodyPr>
            <a:noAutofit/>
          </a:bodyPr>
          <a:lstStyle/>
          <a:p>
            <a:r>
              <a:rPr lang="es-MX" dirty="0">
                <a:solidFill>
                  <a:srgbClr val="0000FF"/>
                </a:solidFill>
              </a:rPr>
              <a:t>Introducción</a:t>
            </a:r>
          </a:p>
          <a:p>
            <a:r>
              <a:rPr lang="es-MX" dirty="0">
                <a:solidFill>
                  <a:srgbClr val="0000FF"/>
                </a:solidFill>
              </a:rPr>
              <a:t>Monitoreo Volcánico</a:t>
            </a:r>
          </a:p>
          <a:p>
            <a:pPr lvl="1"/>
            <a:r>
              <a:rPr lang="es-MX" sz="1600" dirty="0">
                <a:solidFill>
                  <a:srgbClr val="0000FF"/>
                </a:solidFill>
              </a:rPr>
              <a:t>Toma de gases</a:t>
            </a:r>
          </a:p>
          <a:p>
            <a:pPr lvl="1"/>
            <a:r>
              <a:rPr lang="es-MX" sz="1600" dirty="0">
                <a:solidFill>
                  <a:srgbClr val="0000FF"/>
                </a:solidFill>
              </a:rPr>
              <a:t>Toma de fotografías y video</a:t>
            </a:r>
          </a:p>
          <a:p>
            <a:r>
              <a:rPr lang="es-MX" dirty="0">
                <a:solidFill>
                  <a:srgbClr val="0000FF"/>
                </a:solidFill>
              </a:rPr>
              <a:t>Diseño y Construcción de un UAS</a:t>
            </a:r>
          </a:p>
          <a:p>
            <a:pPr lvl="1"/>
            <a:r>
              <a:rPr lang="es-MX" sz="1600" dirty="0">
                <a:solidFill>
                  <a:srgbClr val="0000FF"/>
                </a:solidFill>
              </a:rPr>
              <a:t>Cálculo del Levantamiento a través del método de vórtices</a:t>
            </a:r>
          </a:p>
          <a:p>
            <a:pPr lvl="1"/>
            <a:r>
              <a:rPr lang="es-MX" sz="1600" dirty="0">
                <a:solidFill>
                  <a:srgbClr val="0000FF"/>
                </a:solidFill>
              </a:rPr>
              <a:t>Análisis Estático</a:t>
            </a:r>
          </a:p>
          <a:p>
            <a:pPr lvl="1"/>
            <a:r>
              <a:rPr lang="es-MX" sz="1600" dirty="0">
                <a:solidFill>
                  <a:srgbClr val="0000FF"/>
                </a:solidFill>
              </a:rPr>
              <a:t>Análisis Dinámico</a:t>
            </a:r>
          </a:p>
          <a:p>
            <a:pPr lvl="1"/>
            <a:r>
              <a:rPr lang="es-MX" sz="1600" dirty="0">
                <a:solidFill>
                  <a:srgbClr val="0000FF"/>
                </a:solidFill>
              </a:rPr>
              <a:t>Análisis sobre Aleteo</a:t>
            </a:r>
          </a:p>
        </p:txBody>
      </p:sp>
    </p:spTree>
    <p:extLst>
      <p:ext uri="{BB962C8B-B14F-4D97-AF65-F5344CB8AC3E}">
        <p14:creationId xmlns:p14="http://schemas.microsoft.com/office/powerpoint/2010/main" val="2306951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EE1EA1-ECFF-E248-8D96-CEEF8D035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0701" y="310205"/>
            <a:ext cx="3618041" cy="832103"/>
          </a:xfrm>
        </p:spPr>
        <p:txBody>
          <a:bodyPr/>
          <a:lstStyle/>
          <a:p>
            <a:r>
              <a:rPr lang="es-MX" dirty="0">
                <a:solidFill>
                  <a:srgbClr val="0000FF"/>
                </a:solidFill>
              </a:rPr>
              <a:t>Introduccion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E904188-E384-42DC-BAB3-BD59A0B68E9C}"/>
              </a:ext>
            </a:extLst>
          </p:cNvPr>
          <p:cNvSpPr txBox="1"/>
          <p:nvPr/>
        </p:nvSpPr>
        <p:spPr>
          <a:xfrm>
            <a:off x="2420765" y="1278812"/>
            <a:ext cx="8017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2400" dirty="0">
                <a:solidFill>
                  <a:srgbClr val="0000FF"/>
                </a:solidFill>
              </a:rPr>
              <a:t>México es un país con más de 2,000 volcanes en su territorio</a:t>
            </a:r>
            <a:r>
              <a:rPr lang="es-EC" dirty="0">
                <a:solidFill>
                  <a:srgbClr val="0000FF"/>
                </a:solidFill>
              </a:rPr>
              <a:t>.</a:t>
            </a:r>
            <a:endParaRPr lang="es-MX" dirty="0">
              <a:solidFill>
                <a:srgbClr val="0000FF"/>
              </a:solidFill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2068138" y="2093027"/>
            <a:ext cx="8590222" cy="3306599"/>
            <a:chOff x="864329" y="2498978"/>
            <a:chExt cx="10442128" cy="3792343"/>
          </a:xfrm>
        </p:grpSpPr>
        <p:pic>
          <p:nvPicPr>
            <p:cNvPr id="7" name="Picture 2" descr="Mapa de los volcanes activos en MÃ©xico.">
              <a:extLst>
                <a:ext uri="{FF2B5EF4-FFF2-40B4-BE49-F238E27FC236}">
                  <a16:creationId xmlns:a16="http://schemas.microsoft.com/office/drawing/2014/main" id="{D9AF77F2-C5D5-49A7-927C-7822DAE254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329" y="2498978"/>
              <a:ext cx="6741942" cy="3792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Resultado de imagen para popocatÃ©petl">
              <a:extLst>
                <a:ext uri="{FF2B5EF4-FFF2-40B4-BE49-F238E27FC236}">
                  <a16:creationId xmlns:a16="http://schemas.microsoft.com/office/drawing/2014/main" id="{73031B60-0296-4D81-9DD4-8E99C51E3F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6271" y="2505671"/>
              <a:ext cx="3700186" cy="2085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 descr="Resultado de imagen para popocatÃ©petl">
              <a:extLst>
                <a:ext uri="{FF2B5EF4-FFF2-40B4-BE49-F238E27FC236}">
                  <a16:creationId xmlns:a16="http://schemas.microsoft.com/office/drawing/2014/main" id="{9E38D192-B18A-41E6-862B-D8FC742F6F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6270" y="4531360"/>
              <a:ext cx="3700185" cy="17599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ángulo 2"/>
          <p:cNvSpPr/>
          <p:nvPr/>
        </p:nvSpPr>
        <p:spPr>
          <a:xfrm>
            <a:off x="7693676" y="5851370"/>
            <a:ext cx="30957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>
                <a:solidFill>
                  <a:srgbClr val="0000FF"/>
                </a:solidFill>
                <a:latin typeface="LMRoman12-Regular"/>
              </a:rPr>
              <a:t>12 son considerados activos</a:t>
            </a:r>
            <a:endParaRPr lang="es-MX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679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8457CD2D-A6CB-48D5-A764-56C4EDC710A7}"/>
              </a:ext>
            </a:extLst>
          </p:cNvPr>
          <p:cNvSpPr txBox="1">
            <a:spLocks/>
          </p:cNvSpPr>
          <p:nvPr/>
        </p:nvSpPr>
        <p:spPr>
          <a:xfrm>
            <a:off x="4349747" y="463520"/>
            <a:ext cx="3925574" cy="73424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MX" dirty="0">
                <a:solidFill>
                  <a:srgbClr val="0000FF"/>
                </a:solidFill>
              </a:rPr>
              <a:t>Popocatépetl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E904188-E384-42DC-BAB3-BD59A0B68E9C}"/>
              </a:ext>
            </a:extLst>
          </p:cNvPr>
          <p:cNvSpPr txBox="1"/>
          <p:nvPr/>
        </p:nvSpPr>
        <p:spPr>
          <a:xfrm>
            <a:off x="2141585" y="1632572"/>
            <a:ext cx="46346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EC" sz="2000" dirty="0">
                <a:solidFill>
                  <a:srgbClr val="0000FF"/>
                </a:solidFill>
              </a:rPr>
              <a:t>Altitud de 5,500m.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EC" sz="2000" dirty="0">
                <a:solidFill>
                  <a:srgbClr val="0000FF"/>
                </a:solidFill>
              </a:rPr>
              <a:t>Ubicado cerca de la Ciudad de México, Cuernavaca, Puebla y Tlaxcala.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EC" sz="2000" dirty="0">
                <a:solidFill>
                  <a:srgbClr val="0000FF"/>
                </a:solidFill>
              </a:rPr>
              <a:t>Afectando 8.9 millones de personas. </a:t>
            </a:r>
            <a:endParaRPr lang="es-MX" sz="2000" dirty="0">
              <a:solidFill>
                <a:srgbClr val="0000FF"/>
              </a:solidFill>
            </a:endParaRPr>
          </a:p>
        </p:txBody>
      </p:sp>
      <p:pic>
        <p:nvPicPr>
          <p:cNvPr id="6" name="Picture 2" descr="http://admin.municipiospuebla.mx/sites/default/files/site_uploads/cenizamapa_0.jpg">
            <a:extLst>
              <a:ext uri="{FF2B5EF4-FFF2-40B4-BE49-F238E27FC236}">
                <a16:creationId xmlns:a16="http://schemas.microsoft.com/office/drawing/2014/main" id="{7B218D6E-5F30-4BEA-B723-E35EE8597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176" y="1597603"/>
            <a:ext cx="4569583" cy="489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Resultado de imagen para popocatepetl erupcion">
            <a:extLst>
              <a:ext uri="{FF2B5EF4-FFF2-40B4-BE49-F238E27FC236}">
                <a16:creationId xmlns:a16="http://schemas.microsoft.com/office/drawing/2014/main" id="{7CF77570-5486-4D5D-B1EA-DF5666575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810" y="3355848"/>
            <a:ext cx="4200473" cy="3150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29691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E904188-E384-42DC-BAB3-BD59A0B68E9C}"/>
              </a:ext>
            </a:extLst>
          </p:cNvPr>
          <p:cNvSpPr txBox="1"/>
          <p:nvPr/>
        </p:nvSpPr>
        <p:spPr>
          <a:xfrm>
            <a:off x="2493026" y="1318151"/>
            <a:ext cx="86621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200" dirty="0">
                <a:solidFill>
                  <a:srgbClr val="0000FF"/>
                </a:solidFill>
              </a:rPr>
              <a:t>El monitoreo en México se realiza a través de personal o a través de una avioneta, o un helicóptero, exponiendo al personal asignado</a:t>
            </a:r>
            <a:r>
              <a:rPr lang="es-EC" sz="2200" dirty="0">
                <a:solidFill>
                  <a:srgbClr val="0070C0"/>
                </a:solidFill>
              </a:rPr>
              <a:t>.</a:t>
            </a:r>
            <a:r>
              <a:rPr lang="es-EC" dirty="0"/>
              <a:t> </a:t>
            </a:r>
            <a:endParaRPr lang="es-MX" dirty="0">
              <a:effectLst/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2435400" y="2781090"/>
            <a:ext cx="9268920" cy="3662759"/>
            <a:chOff x="2435400" y="2781090"/>
            <a:chExt cx="9268920" cy="3662759"/>
          </a:xfrm>
        </p:grpSpPr>
        <p:pic>
          <p:nvPicPr>
            <p:cNvPr id="1028" name="Picture 4" descr="Resultado de imagen para montañista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5400" y="3474587"/>
              <a:ext cx="3273996" cy="17446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Resultado de imagen para avioneta y volca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5720" y="2781090"/>
              <a:ext cx="3538600" cy="19865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Imagen relacionad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5788" y="4463172"/>
              <a:ext cx="2912129" cy="19806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CuadroTexto 5"/>
          <p:cNvSpPr txBox="1"/>
          <p:nvPr/>
        </p:nvSpPr>
        <p:spPr>
          <a:xfrm>
            <a:off x="2309095" y="2273258"/>
            <a:ext cx="20406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2000" dirty="0">
                <a:solidFill>
                  <a:srgbClr val="0000FF"/>
                </a:solidFill>
              </a:rPr>
              <a:t>Toma de gases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2000" dirty="0">
                <a:solidFill>
                  <a:srgbClr val="0000FF"/>
                </a:solidFill>
              </a:rPr>
              <a:t>Fotografía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2000" dirty="0">
                <a:solidFill>
                  <a:srgbClr val="0000FF"/>
                </a:solidFill>
              </a:rPr>
              <a:t>Video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8457CD2D-A6CB-48D5-A764-56C4EDC710A7}"/>
              </a:ext>
            </a:extLst>
          </p:cNvPr>
          <p:cNvSpPr txBox="1">
            <a:spLocks/>
          </p:cNvSpPr>
          <p:nvPr/>
        </p:nvSpPr>
        <p:spPr>
          <a:xfrm>
            <a:off x="4185154" y="283171"/>
            <a:ext cx="4629661" cy="73424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MX" dirty="0">
                <a:solidFill>
                  <a:srgbClr val="0000FF"/>
                </a:solidFill>
              </a:rPr>
              <a:t>Monitoreo Volcánico</a:t>
            </a:r>
          </a:p>
        </p:txBody>
      </p:sp>
    </p:spTree>
    <p:extLst>
      <p:ext uri="{BB962C8B-B14F-4D97-AF65-F5344CB8AC3E}">
        <p14:creationId xmlns:p14="http://schemas.microsoft.com/office/powerpoint/2010/main" val="4631265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/>
          <p:cNvGrpSpPr/>
          <p:nvPr/>
        </p:nvGrpSpPr>
        <p:grpSpPr>
          <a:xfrm>
            <a:off x="7072746" y="4058155"/>
            <a:ext cx="4499186" cy="1924497"/>
            <a:chOff x="7072746" y="3246119"/>
            <a:chExt cx="4499186" cy="1924497"/>
          </a:xfrm>
        </p:grpSpPr>
        <p:sp>
          <p:nvSpPr>
            <p:cNvPr id="3" name="Elipse 2">
              <a:extLst>
                <a:ext uri="{FF2B5EF4-FFF2-40B4-BE49-F238E27FC236}">
                  <a16:creationId xmlns:a16="http://schemas.microsoft.com/office/drawing/2014/main" id="{D839B8C7-51A3-4CE9-9723-35A83B59D906}"/>
                </a:ext>
              </a:extLst>
            </p:cNvPr>
            <p:cNvSpPr/>
            <p:nvPr/>
          </p:nvSpPr>
          <p:spPr>
            <a:xfrm>
              <a:off x="7072746" y="3246119"/>
              <a:ext cx="4499186" cy="192449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50800" cmpd="thinThick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ADF6C078-7D2B-412A-A14F-8639A9A98376}"/>
                </a:ext>
              </a:extLst>
            </p:cNvPr>
            <p:cNvPicPr/>
            <p:nvPr/>
          </p:nvPicPr>
          <p:blipFill rotWithShape="1">
            <a:blip r:embed="rId2"/>
            <a:srcRect l="34793" t="30187" r="16158" b="16080"/>
            <a:stretch/>
          </p:blipFill>
          <p:spPr bwMode="auto">
            <a:xfrm>
              <a:off x="7960826" y="3469457"/>
              <a:ext cx="2723026" cy="147782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5" name="Rectángulo 4"/>
          <p:cNvSpPr/>
          <p:nvPr/>
        </p:nvSpPr>
        <p:spPr>
          <a:xfrm>
            <a:off x="2599944" y="2364861"/>
            <a:ext cx="4203192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rgbClr val="0000FF"/>
                </a:solidFill>
                <a:latin typeface="LMRoman12-Regular"/>
              </a:rPr>
              <a:t>Barato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rgbClr val="0000FF"/>
                </a:solidFill>
                <a:latin typeface="LMRoman12-Regular"/>
              </a:rPr>
              <a:t>No expone al personal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rgbClr val="0000FF"/>
                </a:solidFill>
                <a:latin typeface="LMRoman12-Regular"/>
              </a:rPr>
              <a:t>Se tiene conocimiento de la tecnología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rgbClr val="0000FF"/>
                </a:solidFill>
                <a:latin typeface="LMRoman12-Regular"/>
              </a:rPr>
              <a:t>Independencia tecnológica.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>
              <a:latin typeface="LMRoman12-Regular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553712" y="996696"/>
            <a:ext cx="3081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>
                <a:solidFill>
                  <a:srgbClr val="0000FF"/>
                </a:solidFill>
                <a:latin typeface="Brush Script Std" panose="03060802040607070404" pitchFamily="66" charset="0"/>
              </a:rPr>
              <a:t>Relevancias</a:t>
            </a:r>
            <a:endParaRPr lang="es-MX" dirty="0">
              <a:solidFill>
                <a:srgbClr val="0000FF"/>
              </a:solidFill>
              <a:latin typeface="Brush Script Std" panose="0306080204060707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52109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272</TotalTime>
  <Words>532</Words>
  <Application>Microsoft Office PowerPoint</Application>
  <PresentationFormat>Panorámica</PresentationFormat>
  <Paragraphs>115</Paragraphs>
  <Slides>25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18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44" baseType="lpstr">
      <vt:lpstr>Adobe Garamond Pro Bold</vt:lpstr>
      <vt:lpstr>Arial</vt:lpstr>
      <vt:lpstr>Arial Black</vt:lpstr>
      <vt:lpstr>Arial Narrow</vt:lpstr>
      <vt:lpstr>Blackoak Std</vt:lpstr>
      <vt:lpstr>Bookman Old Style</vt:lpstr>
      <vt:lpstr>Brush Script MT</vt:lpstr>
      <vt:lpstr>Brush Script Std</vt:lpstr>
      <vt:lpstr>Calibri</vt:lpstr>
      <vt:lpstr>Cambria Math</vt:lpstr>
      <vt:lpstr>Century751 SeBd BT</vt:lpstr>
      <vt:lpstr>Corbel</vt:lpstr>
      <vt:lpstr>FrankRuehl</vt:lpstr>
      <vt:lpstr>Garamond</vt:lpstr>
      <vt:lpstr>LMRoman12-Regular</vt:lpstr>
      <vt:lpstr>Tahoma</vt:lpstr>
      <vt:lpstr>Times New Roman</vt:lpstr>
      <vt:lpstr>Wingdings</vt:lpstr>
      <vt:lpstr>Parallax</vt:lpstr>
      <vt:lpstr>Presentación de PowerPoint</vt:lpstr>
      <vt:lpstr>Presentación de PowerPoint</vt:lpstr>
      <vt:lpstr>PROYECTO “TLAPIXKI”</vt:lpstr>
      <vt:lpstr>Proyecto Tlapixki (vigilante)</vt:lpstr>
      <vt:lpstr>Índice</vt:lpstr>
      <vt:lpstr>Introduccion</vt:lpstr>
      <vt:lpstr>Presentación de PowerPoint</vt:lpstr>
      <vt:lpstr>Presentación de PowerPoint</vt:lpstr>
      <vt:lpstr>Presentación de PowerPoint</vt:lpstr>
      <vt:lpstr>Presentación de PowerPoint</vt:lpstr>
      <vt:lpstr>Diseño y Construcción de un UAS</vt:lpstr>
      <vt:lpstr>Fabricación en Materiales Compuestos</vt:lpstr>
      <vt:lpstr>Presentación de PowerPoint</vt:lpstr>
      <vt:lpstr>Cálculo del Levantamiento</vt:lpstr>
      <vt:lpstr>Envolvente de vuelo</vt:lpstr>
      <vt:lpstr>Esfuerzos y Deformaciones</vt:lpstr>
      <vt:lpstr>Presentación de PowerPoint</vt:lpstr>
      <vt:lpstr>Análisis Estructural del Ala</vt:lpstr>
      <vt:lpstr>Presentación de PowerPoint</vt:lpstr>
      <vt:lpstr>Video (Aleteo)</vt:lpstr>
      <vt:lpstr>Presentación de PowerPoint</vt:lpstr>
      <vt:lpstr>Presentación de PowerPoint</vt:lpstr>
      <vt:lpstr>Presentación de PowerPoint</vt:lpstr>
      <vt:lpstr>Frecuencia y Velocidad de Aleteo</vt:lpstr>
      <vt:lpstr>Conclusiones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Direccion</cp:lastModifiedBy>
  <cp:revision>52</cp:revision>
  <dcterms:created xsi:type="dcterms:W3CDTF">2019-10-29T15:23:26Z</dcterms:created>
  <dcterms:modified xsi:type="dcterms:W3CDTF">2019-11-08T16:28:21Z</dcterms:modified>
</cp:coreProperties>
</file>