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sldIdLst>
    <p:sldId id="277" r:id="rId2"/>
    <p:sldId id="286" r:id="rId3"/>
    <p:sldId id="258" r:id="rId4"/>
    <p:sldId id="280" r:id="rId5"/>
    <p:sldId id="260" r:id="rId6"/>
    <p:sldId id="261" r:id="rId7"/>
    <p:sldId id="270" r:id="rId8"/>
    <p:sldId id="271" r:id="rId9"/>
    <p:sldId id="262" r:id="rId10"/>
    <p:sldId id="264" r:id="rId11"/>
    <p:sldId id="272" r:id="rId12"/>
    <p:sldId id="268" r:id="rId13"/>
    <p:sldId id="28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Flores" initials="MF" lastIdx="1" clrIdx="0">
    <p:extLst>
      <p:ext uri="{19B8F6BF-5375-455C-9EA6-DF929625EA0E}">
        <p15:presenceInfo xmlns:p15="http://schemas.microsoft.com/office/powerpoint/2012/main" userId="f8f0c13fac39cd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09A84A8-EC43-4A9C-9EF3-A5ED8CDD2D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47E25E70-1409-4759-B1C8-84D61B940F7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79916-BCE4-4B13-9C6C-273C8DE054C9}" type="datetimeFigureOut">
              <a:rPr lang="es-MX" smtClean="0"/>
              <a:t>05/11/2019</a:t>
            </a:fld>
            <a:endParaRPr lang="es-MX"/>
          </a:p>
        </p:txBody>
      </p:sp>
      <p:sp>
        <p:nvSpPr>
          <p:cNvPr id="4" name="Marcador de imagen de diapositiva 3">
            <a:extLst>
              <a:ext uri="{FF2B5EF4-FFF2-40B4-BE49-F238E27FC236}">
                <a16:creationId xmlns:a16="http://schemas.microsoft.com/office/drawing/2014/main" id="{D9B5F95F-4528-41F4-A30A-3E065CF979D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a:extLst>
              <a:ext uri="{FF2B5EF4-FFF2-40B4-BE49-F238E27FC236}">
                <a16:creationId xmlns:a16="http://schemas.microsoft.com/office/drawing/2014/main" id="{463EDCAB-5A1E-439E-AE01-474E3614675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a:extLst>
              <a:ext uri="{FF2B5EF4-FFF2-40B4-BE49-F238E27FC236}">
                <a16:creationId xmlns:a16="http://schemas.microsoft.com/office/drawing/2014/main" id="{643DF7A7-CDF1-4DA7-844E-2D8FA9CC4F3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a:extLst>
              <a:ext uri="{FF2B5EF4-FFF2-40B4-BE49-F238E27FC236}">
                <a16:creationId xmlns:a16="http://schemas.microsoft.com/office/drawing/2014/main" id="{FC385889-0D79-4FF9-A989-8263EC28569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274F7-0364-4A0F-9326-8F2C652C1BE5}"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EB3B285-C33A-4009-91B6-9F9F81ACC83D}" type="slidenum">
              <a:rPr lang="es-MX" smtClean="0"/>
              <a:t>6</a:t>
            </a:fld>
            <a:endParaRPr lang="es-MX"/>
          </a:p>
        </p:txBody>
      </p:sp>
    </p:spTree>
    <p:extLst>
      <p:ext uri="{BB962C8B-B14F-4D97-AF65-F5344CB8AC3E}">
        <p14:creationId xmlns:p14="http://schemas.microsoft.com/office/powerpoint/2010/main" val="216853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E59B2CC-8D69-4B62-A276-0B671E0A567E}" type="datetimeFigureOut">
              <a:rPr lang="es-MX" smtClean="0"/>
              <a:t>05/11/2019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181718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59B2CC-8D69-4B62-A276-0B671E0A567E}" type="datetimeFigureOut">
              <a:rPr lang="es-MX" smtClean="0"/>
              <a:t>05/11/2019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41189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E59B2CC-8D69-4B62-A276-0B671E0A567E}" type="datetimeFigureOut">
              <a:rPr lang="es-MX" smtClean="0"/>
              <a:t>05/11/2019</a:t>
            </a:fld>
            <a:endParaRPr lang="es-MX"/>
          </a:p>
        </p:txBody>
      </p:sp>
      <p:sp>
        <p:nvSpPr>
          <p:cNvPr id="5" name="Footer Placeholder 4"/>
          <p:cNvSpPr>
            <a:spLocks noGrp="1"/>
          </p:cNvSpPr>
          <p:nvPr>
            <p:ph type="ftr" sz="quarter" idx="11"/>
          </p:nvPr>
        </p:nvSpPr>
        <p:spPr>
          <a:xfrm>
            <a:off x="3776135" y="6422854"/>
            <a:ext cx="4279669" cy="365125"/>
          </a:xfrm>
        </p:spPr>
        <p:txBody>
          <a:bodyPr/>
          <a:lstStyle/>
          <a:p>
            <a:endParaRPr lang="es-MX"/>
          </a:p>
        </p:txBody>
      </p:sp>
      <p:sp>
        <p:nvSpPr>
          <p:cNvPr id="6" name="Slide Number Placeholder 5"/>
          <p:cNvSpPr>
            <a:spLocks noGrp="1"/>
          </p:cNvSpPr>
          <p:nvPr>
            <p:ph type="sldNum" sz="quarter" idx="12"/>
          </p:nvPr>
        </p:nvSpPr>
        <p:spPr>
          <a:xfrm>
            <a:off x="8073048" y="6422854"/>
            <a:ext cx="879759" cy="365125"/>
          </a:xfrm>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5368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59B2CC-8D69-4B62-A276-0B671E0A567E}" type="datetimeFigureOut">
              <a:rPr lang="es-MX" smtClean="0"/>
              <a:t>05/11/2019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12093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EE59B2CC-8D69-4B62-A276-0B671E0A567E}" type="datetimeFigureOut">
              <a:rPr lang="es-MX" smtClean="0"/>
              <a:t>05/11/2019</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E830876-7929-4105-AC13-E7B0234DFCCD}" type="slidenum">
              <a:rPr lang="es-MX" smtClean="0"/>
              <a:t>‹Nº›</a:t>
            </a:fld>
            <a:endParaRPr lang="es-MX"/>
          </a:p>
        </p:txBody>
      </p:sp>
    </p:spTree>
    <p:extLst>
      <p:ext uri="{BB962C8B-B14F-4D97-AF65-F5344CB8AC3E}">
        <p14:creationId xmlns:p14="http://schemas.microsoft.com/office/powerpoint/2010/main" val="17449531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E59B2CC-8D69-4B62-A276-0B671E0A567E}" type="datetimeFigureOut">
              <a:rPr lang="es-MX" smtClean="0"/>
              <a:t>05/11/2019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3423613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E59B2CC-8D69-4B62-A276-0B671E0A567E}" type="datetimeFigureOut">
              <a:rPr lang="es-MX" smtClean="0"/>
              <a:t>05/11/2019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2317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E59B2CC-8D69-4B62-A276-0B671E0A567E}" type="datetimeFigureOut">
              <a:rPr lang="es-MX" smtClean="0"/>
              <a:t>05/11/2019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388530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9B2CC-8D69-4B62-A276-0B671E0A567E}" type="datetimeFigureOut">
              <a:rPr lang="es-MX" smtClean="0"/>
              <a:t>05/11/2019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182287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E59B2CC-8D69-4B62-A276-0B671E0A567E}" type="datetimeFigureOut">
              <a:rPr lang="es-MX" smtClean="0"/>
              <a:t>05/11/2019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294965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E59B2CC-8D69-4B62-A276-0B671E0A567E}" type="datetimeFigureOut">
              <a:rPr lang="es-MX" smtClean="0"/>
              <a:t>05/11/2019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E830876-7929-4105-AC13-E7B0234DFCCD}" type="slidenum">
              <a:rPr lang="es-MX" smtClean="0"/>
              <a:t>‹Nº›</a:t>
            </a:fld>
            <a:endParaRPr lang="es-MX"/>
          </a:p>
        </p:txBody>
      </p:sp>
    </p:spTree>
    <p:extLst>
      <p:ext uri="{BB962C8B-B14F-4D97-AF65-F5344CB8AC3E}">
        <p14:creationId xmlns:p14="http://schemas.microsoft.com/office/powerpoint/2010/main" val="6061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E59B2CC-8D69-4B62-A276-0B671E0A567E}" type="datetimeFigureOut">
              <a:rPr lang="es-MX" smtClean="0"/>
              <a:t>05/11/2019</a:t>
            </a:fld>
            <a:endParaRPr lang="es-MX"/>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MX"/>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E830876-7929-4105-AC13-E7B0234DFCCD}" type="slidenum">
              <a:rPr lang="es-MX" smtClean="0"/>
              <a:t>‹Nº›</a:t>
            </a:fld>
            <a:endParaRPr lang="es-MX"/>
          </a:p>
        </p:txBody>
      </p:sp>
    </p:spTree>
    <p:extLst>
      <p:ext uri="{BB962C8B-B14F-4D97-AF65-F5344CB8AC3E}">
        <p14:creationId xmlns:p14="http://schemas.microsoft.com/office/powerpoint/2010/main" val="380977524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07B81B2-5C66-49A3-BA2C-989A87353D83}"/>
              </a:ext>
            </a:extLst>
          </p:cNvPr>
          <p:cNvSpPr>
            <a:spLocks noGrp="1"/>
          </p:cNvSpPr>
          <p:nvPr>
            <p:ph type="title"/>
          </p:nvPr>
        </p:nvSpPr>
        <p:spPr>
          <a:xfrm>
            <a:off x="0" y="2040835"/>
            <a:ext cx="12191999" cy="1844444"/>
          </a:xfrm>
        </p:spPr>
        <p:txBody>
          <a:bodyPr/>
          <a:lstStyle/>
          <a:p>
            <a:r>
              <a:rPr lang="es-MX" sz="3600" b="1" dirty="0">
                <a:latin typeface="Times New Roman" panose="02020603050405020304" pitchFamily="18" charset="0"/>
                <a:cs typeface="Times New Roman" panose="02020603050405020304" pitchFamily="18" charset="0"/>
              </a:rPr>
              <a:t>Optimización de perfiles aerodinámicos utilizando un algoritmo genético y validación con CFD</a:t>
            </a:r>
            <a:endParaRPr lang="es-MX" sz="3600" dirty="0">
              <a:latin typeface="Times New Roman" panose="02020603050405020304" pitchFamily="18" charset="0"/>
              <a:cs typeface="Times New Roman" panose="02020603050405020304" pitchFamily="18" charset="0"/>
            </a:endParaRPr>
          </a:p>
        </p:txBody>
      </p:sp>
      <p:sp>
        <p:nvSpPr>
          <p:cNvPr id="4" name="Marcador de texto 3">
            <a:extLst>
              <a:ext uri="{FF2B5EF4-FFF2-40B4-BE49-F238E27FC236}">
                <a16:creationId xmlns:a16="http://schemas.microsoft.com/office/drawing/2014/main" id="{D589DD90-EF40-4A63-86AC-2AD1DE8A473C}"/>
              </a:ext>
            </a:extLst>
          </p:cNvPr>
          <p:cNvSpPr>
            <a:spLocks noGrp="1"/>
          </p:cNvSpPr>
          <p:nvPr>
            <p:ph type="body" idx="1"/>
          </p:nvPr>
        </p:nvSpPr>
        <p:spPr>
          <a:xfrm>
            <a:off x="833190" y="4010333"/>
            <a:ext cx="10762461" cy="2469979"/>
          </a:xfrm>
        </p:spPr>
        <p:txBody>
          <a:bodyPr>
            <a:normAutofit fontScale="55000" lnSpcReduction="20000"/>
          </a:bodyPr>
          <a:lstStyle/>
          <a:p>
            <a:r>
              <a:rPr lang="es-MX" sz="3800" b="1" dirty="0">
                <a:latin typeface="Times New Roman" panose="02020603050405020304" pitchFamily="18" charset="0"/>
                <a:cs typeface="Times New Roman" panose="02020603050405020304" pitchFamily="18" charset="0"/>
              </a:rPr>
              <a:t>AUTORES:</a:t>
            </a:r>
          </a:p>
          <a:p>
            <a:r>
              <a:rPr lang="es-MX" sz="3800" b="1" dirty="0">
                <a:latin typeface="Times New Roman" panose="02020603050405020304" pitchFamily="18" charset="0"/>
                <a:cs typeface="Times New Roman" panose="02020603050405020304" pitchFamily="18" charset="0"/>
              </a:rPr>
              <a:t>MANUEL ALBERTO FLORES ALFARO</a:t>
            </a:r>
          </a:p>
          <a:p>
            <a:r>
              <a:rPr lang="es-MX" sz="3800" b="1" dirty="0">
                <a:latin typeface="Times New Roman" panose="02020603050405020304" pitchFamily="18" charset="0"/>
                <a:cs typeface="Times New Roman" panose="02020603050405020304" pitchFamily="18" charset="0"/>
              </a:rPr>
              <a:t>MTRO. NAHÚM CAMACHO ZAMORA</a:t>
            </a:r>
          </a:p>
          <a:p>
            <a:r>
              <a:rPr lang="es-MX" sz="3800" b="1" dirty="0">
                <a:latin typeface="Times New Roman" panose="02020603050405020304" pitchFamily="18" charset="0"/>
                <a:cs typeface="Times New Roman" panose="02020603050405020304" pitchFamily="18" charset="0"/>
              </a:rPr>
              <a:t>MTRA. MARÍA ARROYYO</a:t>
            </a:r>
          </a:p>
          <a:p>
            <a:r>
              <a:rPr lang="es-MX" sz="3800" b="1" dirty="0">
                <a:latin typeface="Times New Roman" panose="02020603050405020304" pitchFamily="18" charset="0"/>
                <a:cs typeface="Times New Roman" panose="02020603050405020304" pitchFamily="18" charset="0"/>
              </a:rPr>
              <a:t>MTRA. DIANA IVETTE MONTEJO ARROYO   </a:t>
            </a:r>
          </a:p>
          <a:p>
            <a:r>
              <a:rPr lang="es-MX" sz="3800" b="1" dirty="0">
                <a:latin typeface="Times New Roman" panose="02020603050405020304" pitchFamily="18" charset="0"/>
                <a:cs typeface="Times New Roman" panose="02020603050405020304" pitchFamily="18" charset="0"/>
              </a:rPr>
              <a:t>DR. MARÍA ELENA TEJEDA DEL CUETO      </a:t>
            </a:r>
          </a:p>
          <a:p>
            <a:endParaRPr lang="es-MX" dirty="0"/>
          </a:p>
          <a:p>
            <a:endParaRPr lang="es-MX" b="1" dirty="0"/>
          </a:p>
        </p:txBody>
      </p:sp>
      <p:sp>
        <p:nvSpPr>
          <p:cNvPr id="2" name="CuadroTexto 1">
            <a:extLst>
              <a:ext uri="{FF2B5EF4-FFF2-40B4-BE49-F238E27FC236}">
                <a16:creationId xmlns:a16="http://schemas.microsoft.com/office/drawing/2014/main" id="{F7FA63B5-7A6D-46D0-8AB8-7B4751D7A74F}"/>
              </a:ext>
            </a:extLst>
          </p:cNvPr>
          <p:cNvSpPr txBox="1"/>
          <p:nvPr/>
        </p:nvSpPr>
        <p:spPr>
          <a:xfrm>
            <a:off x="2469834" y="161193"/>
            <a:ext cx="7242313" cy="1938992"/>
          </a:xfrm>
          <a:prstGeom prst="rect">
            <a:avLst/>
          </a:prstGeom>
          <a:noFill/>
        </p:spPr>
        <p:txBody>
          <a:bodyPr wrap="square" rtlCol="0">
            <a:spAutoFit/>
          </a:bodyPr>
          <a:lstStyle/>
          <a:p>
            <a:pPr algn="ctr"/>
            <a:r>
              <a:rPr lang="es-MX" sz="2000" b="1" dirty="0">
                <a:solidFill>
                  <a:schemeClr val="tx2"/>
                </a:solidFill>
                <a:latin typeface="Times New Roman" panose="02020603050405020304" pitchFamily="18" charset="0"/>
                <a:cs typeface="Times New Roman" panose="02020603050405020304" pitchFamily="18" charset="0"/>
              </a:rPr>
              <a:t>UNIVERSIDAD VERACRUZANA</a:t>
            </a:r>
          </a:p>
          <a:p>
            <a:pPr algn="ctr"/>
            <a:endParaRPr lang="es-MX" sz="2000" b="1" dirty="0">
              <a:solidFill>
                <a:schemeClr val="tx2"/>
              </a:solidFill>
              <a:latin typeface="Times New Roman" panose="02020603050405020304" pitchFamily="18" charset="0"/>
              <a:cs typeface="Times New Roman" panose="02020603050405020304" pitchFamily="18" charset="0"/>
            </a:endParaRPr>
          </a:p>
          <a:p>
            <a:pPr algn="ctr"/>
            <a:r>
              <a:rPr lang="es-MX" sz="2000" b="1" dirty="0">
                <a:solidFill>
                  <a:schemeClr val="tx2"/>
                </a:solidFill>
                <a:latin typeface="Times New Roman" panose="02020603050405020304" pitchFamily="18" charset="0"/>
                <a:cs typeface="Times New Roman" panose="02020603050405020304" pitchFamily="18" charset="0"/>
              </a:rPr>
              <a:t>FACULTAD DE INGENIERÍA MECÁNICA Y CIENCIAS NAVALES</a:t>
            </a:r>
          </a:p>
          <a:p>
            <a:pPr algn="ctr"/>
            <a:endParaRPr lang="es-MX" sz="2000" b="1" dirty="0">
              <a:solidFill>
                <a:schemeClr val="tx2"/>
              </a:solidFill>
              <a:latin typeface="Times New Roman" panose="02020603050405020304" pitchFamily="18" charset="0"/>
              <a:cs typeface="Times New Roman" panose="02020603050405020304" pitchFamily="18" charset="0"/>
            </a:endParaRPr>
          </a:p>
          <a:p>
            <a:pPr algn="ctr"/>
            <a:r>
              <a:rPr lang="es-MX" sz="2000" b="1" dirty="0">
                <a:solidFill>
                  <a:schemeClr val="tx2"/>
                </a:solidFill>
                <a:latin typeface="Times New Roman" panose="02020603050405020304" pitchFamily="18" charset="0"/>
                <a:cs typeface="Times New Roman" panose="02020603050405020304" pitchFamily="18" charset="0"/>
              </a:rPr>
              <a:t>IINEGNIERÍA MECÁNICA</a:t>
            </a:r>
          </a:p>
        </p:txBody>
      </p:sp>
    </p:spTree>
    <p:extLst>
      <p:ext uri="{BB962C8B-B14F-4D97-AF65-F5344CB8AC3E}">
        <p14:creationId xmlns:p14="http://schemas.microsoft.com/office/powerpoint/2010/main" val="126771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7DBC06-EE79-4C77-8320-8BCBB76A33AB}"/>
              </a:ext>
            </a:extLst>
          </p:cNvPr>
          <p:cNvPicPr/>
          <p:nvPr/>
        </p:nvPicPr>
        <p:blipFill rotWithShape="1">
          <a:blip r:embed="rId2"/>
          <a:srcRect l="24250" t="5053" r="20611" b="8379"/>
          <a:stretch/>
        </p:blipFill>
        <p:spPr bwMode="auto">
          <a:xfrm>
            <a:off x="1404835" y="653495"/>
            <a:ext cx="4320000" cy="43200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393912DB-1CAE-4DF8-885F-B0EB647EC05F}"/>
              </a:ext>
            </a:extLst>
          </p:cNvPr>
          <p:cNvPicPr/>
          <p:nvPr/>
        </p:nvPicPr>
        <p:blipFill rotWithShape="1">
          <a:blip r:embed="rId3"/>
          <a:srcRect l="23492" t="5053" r="20606" b="9054"/>
          <a:stretch/>
        </p:blipFill>
        <p:spPr bwMode="auto">
          <a:xfrm>
            <a:off x="7031370" y="653495"/>
            <a:ext cx="4320000" cy="4320000"/>
          </a:xfrm>
          <a:prstGeom prst="rect">
            <a:avLst/>
          </a:prstGeom>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33B3EC48-8663-485B-B556-40F636B70288}"/>
              </a:ext>
            </a:extLst>
          </p:cNvPr>
          <p:cNvSpPr txBox="1"/>
          <p:nvPr/>
        </p:nvSpPr>
        <p:spPr>
          <a:xfrm>
            <a:off x="363315" y="107411"/>
            <a:ext cx="7495224" cy="553998"/>
          </a:xfrm>
          <a:prstGeom prst="rect">
            <a:avLst/>
          </a:prstGeom>
          <a:noFill/>
        </p:spPr>
        <p:txBody>
          <a:bodyPr wrap="square" rtlCol="0">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Resultados de la simulación numérica</a:t>
            </a:r>
          </a:p>
        </p:txBody>
      </p:sp>
      <p:sp>
        <p:nvSpPr>
          <p:cNvPr id="8" name="Rectángulo 7">
            <a:extLst>
              <a:ext uri="{FF2B5EF4-FFF2-40B4-BE49-F238E27FC236}">
                <a16:creationId xmlns:a16="http://schemas.microsoft.com/office/drawing/2014/main" id="{BC792F6C-91FE-419B-93B5-74629058E92C}"/>
              </a:ext>
            </a:extLst>
          </p:cNvPr>
          <p:cNvSpPr/>
          <p:nvPr/>
        </p:nvSpPr>
        <p:spPr>
          <a:xfrm>
            <a:off x="363315" y="5057914"/>
            <a:ext cx="5732685" cy="1889620"/>
          </a:xfrm>
          <a:prstGeom prst="rect">
            <a:avLst/>
          </a:prstGeom>
        </p:spPr>
        <p:txBody>
          <a:bodyPr wrap="square">
            <a:spAutoFit/>
          </a:bodyPr>
          <a:lstStyle/>
          <a:p>
            <a:pPr algn="ctr">
              <a:lnSpc>
                <a:spcPct val="150000"/>
              </a:lnSpc>
              <a:spcAft>
                <a:spcPts val="100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Figura 9. Comparación de los perfiles de velocidad del perfil Eppler 395 original en ángulos de a) 0°, c) 5° y e) 10°  respecto al perfil Eppler 395 optimizado en ángulos de b) 0°, d) 5° y f) 10°.</a:t>
            </a:r>
          </a:p>
        </p:txBody>
      </p:sp>
      <p:sp>
        <p:nvSpPr>
          <p:cNvPr id="9" name="Rectángulo 8">
            <a:extLst>
              <a:ext uri="{FF2B5EF4-FFF2-40B4-BE49-F238E27FC236}">
                <a16:creationId xmlns:a16="http://schemas.microsoft.com/office/drawing/2014/main" id="{1494B160-E8BA-4D00-A7AE-F2E82E6FBA1B}"/>
              </a:ext>
            </a:extLst>
          </p:cNvPr>
          <p:cNvSpPr/>
          <p:nvPr/>
        </p:nvSpPr>
        <p:spPr>
          <a:xfrm>
            <a:off x="6325028" y="4973495"/>
            <a:ext cx="5732685" cy="1889620"/>
          </a:xfrm>
          <a:prstGeom prst="rect">
            <a:avLst/>
          </a:prstGeom>
        </p:spPr>
        <p:txBody>
          <a:bodyPr wrap="square">
            <a:spAutoFit/>
          </a:bodyPr>
          <a:lstStyle/>
          <a:p>
            <a:pPr algn="ctr">
              <a:lnSpc>
                <a:spcPct val="150000"/>
              </a:lnSpc>
              <a:spcAft>
                <a:spcPts val="100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Figura 10. Comparación de los contornos de presión del perfil Eppler 395 original en ángulos de a) 0°, c) 5° y e) 10°  respecto al perfil Eppler 395 optimizado en ángulos de b) 0°, d) 5° y f) 10°.</a:t>
            </a:r>
          </a:p>
        </p:txBody>
      </p:sp>
    </p:spTree>
    <p:extLst>
      <p:ext uri="{BB962C8B-B14F-4D97-AF65-F5344CB8AC3E}">
        <p14:creationId xmlns:p14="http://schemas.microsoft.com/office/powerpoint/2010/main" val="315648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179E1E-6D32-4FD9-A5BE-4918FCC4DD6F}"/>
              </a:ext>
            </a:extLst>
          </p:cNvPr>
          <p:cNvPicPr/>
          <p:nvPr/>
        </p:nvPicPr>
        <p:blipFill rotWithShape="1">
          <a:blip r:embed="rId2">
            <a:extLst>
              <a:ext uri="{28A0092B-C50C-407E-A947-70E740481C1C}">
                <a14:useLocalDpi xmlns:a14="http://schemas.microsoft.com/office/drawing/2010/main" val="0"/>
              </a:ext>
            </a:extLst>
          </a:blip>
          <a:srcRect l="3007" b="9231"/>
          <a:stretch/>
        </p:blipFill>
        <p:spPr>
          <a:xfrm>
            <a:off x="192731" y="1514061"/>
            <a:ext cx="3960000" cy="3240000"/>
          </a:xfrm>
          <a:prstGeom prst="rect">
            <a:avLst/>
          </a:prstGeom>
        </p:spPr>
      </p:pic>
      <p:pic>
        <p:nvPicPr>
          <p:cNvPr id="3" name="Imagen 2">
            <a:extLst>
              <a:ext uri="{FF2B5EF4-FFF2-40B4-BE49-F238E27FC236}">
                <a16:creationId xmlns:a16="http://schemas.microsoft.com/office/drawing/2014/main" id="{AEA4D398-5185-407B-BABD-EF49F79B4849}"/>
              </a:ext>
            </a:extLst>
          </p:cNvPr>
          <p:cNvPicPr/>
          <p:nvPr/>
        </p:nvPicPr>
        <p:blipFill rotWithShape="1">
          <a:blip r:embed="rId3">
            <a:extLst>
              <a:ext uri="{28A0092B-C50C-407E-A947-70E740481C1C}">
                <a14:useLocalDpi xmlns:a14="http://schemas.microsoft.com/office/drawing/2010/main" val="0"/>
              </a:ext>
            </a:extLst>
          </a:blip>
          <a:srcRect l="2988" b="10870"/>
          <a:stretch/>
        </p:blipFill>
        <p:spPr>
          <a:xfrm>
            <a:off x="4152731" y="1514061"/>
            <a:ext cx="3960000" cy="3240000"/>
          </a:xfrm>
          <a:prstGeom prst="rect">
            <a:avLst/>
          </a:prstGeom>
        </p:spPr>
      </p:pic>
      <p:pic>
        <p:nvPicPr>
          <p:cNvPr id="4" name="Imagen 3">
            <a:extLst>
              <a:ext uri="{FF2B5EF4-FFF2-40B4-BE49-F238E27FC236}">
                <a16:creationId xmlns:a16="http://schemas.microsoft.com/office/drawing/2014/main" id="{18840AE3-E3E4-409B-9D67-50AF8B37A9CB}"/>
              </a:ext>
            </a:extLst>
          </p:cNvPr>
          <p:cNvPicPr/>
          <p:nvPr/>
        </p:nvPicPr>
        <p:blipFill rotWithShape="1">
          <a:blip r:embed="rId4">
            <a:extLst>
              <a:ext uri="{28A0092B-C50C-407E-A947-70E740481C1C}">
                <a14:useLocalDpi xmlns:a14="http://schemas.microsoft.com/office/drawing/2010/main" val="0"/>
              </a:ext>
            </a:extLst>
          </a:blip>
          <a:srcRect l="3831" b="10532"/>
          <a:stretch/>
        </p:blipFill>
        <p:spPr>
          <a:xfrm>
            <a:off x="8112731" y="1514061"/>
            <a:ext cx="3960000" cy="3240000"/>
          </a:xfrm>
          <a:prstGeom prst="rect">
            <a:avLst/>
          </a:prstGeom>
        </p:spPr>
      </p:pic>
      <p:sp>
        <p:nvSpPr>
          <p:cNvPr id="5" name="CuadroTexto 4">
            <a:extLst>
              <a:ext uri="{FF2B5EF4-FFF2-40B4-BE49-F238E27FC236}">
                <a16:creationId xmlns:a16="http://schemas.microsoft.com/office/drawing/2014/main" id="{E16E2DA6-23B7-4203-9868-585A5A60EF60}"/>
              </a:ext>
            </a:extLst>
          </p:cNvPr>
          <p:cNvSpPr txBox="1"/>
          <p:nvPr/>
        </p:nvSpPr>
        <p:spPr>
          <a:xfrm>
            <a:off x="312000" y="291547"/>
            <a:ext cx="8421183" cy="553998"/>
          </a:xfrm>
          <a:prstGeom prst="rect">
            <a:avLst/>
          </a:prstGeom>
          <a:noFill/>
        </p:spPr>
        <p:txBody>
          <a:bodyPr wrap="square" rtlCol="0">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Validación de optimización</a:t>
            </a:r>
          </a:p>
        </p:txBody>
      </p:sp>
      <p:sp>
        <p:nvSpPr>
          <p:cNvPr id="6" name="Rectángulo 5">
            <a:extLst>
              <a:ext uri="{FF2B5EF4-FFF2-40B4-BE49-F238E27FC236}">
                <a16:creationId xmlns:a16="http://schemas.microsoft.com/office/drawing/2014/main" id="{75663843-94EB-4ACB-BBE1-267A0CE9A385}"/>
              </a:ext>
            </a:extLst>
          </p:cNvPr>
          <p:cNvSpPr/>
          <p:nvPr/>
        </p:nvSpPr>
        <p:spPr>
          <a:xfrm>
            <a:off x="1350681" y="5056544"/>
            <a:ext cx="9170504" cy="960328"/>
          </a:xfrm>
          <a:prstGeom prst="rect">
            <a:avLst/>
          </a:prstGeom>
        </p:spPr>
        <p:txBody>
          <a:bodyPr wrap="square">
            <a:spAutoFit/>
          </a:bodyPr>
          <a:lstStyle/>
          <a:p>
            <a:pPr algn="ctr">
              <a:lnSpc>
                <a:spcPct val="150000"/>
              </a:lnSpc>
              <a:spcAft>
                <a:spcPts val="100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Figura 11. Comparativa de valores de C</a:t>
            </a:r>
            <a:r>
              <a:rPr lang="es-MX" sz="2000" baseline="-25000" dirty="0">
                <a:latin typeface="Times New Roman" panose="02020603050405020304" pitchFamily="18" charset="0"/>
                <a:ea typeface="Calibri" panose="020F0502020204030204" pitchFamily="34" charset="0"/>
                <a:cs typeface="Times New Roman" panose="02020603050405020304" pitchFamily="18" charset="0"/>
              </a:rPr>
              <a:t>L </a:t>
            </a:r>
            <a:r>
              <a:rPr lang="es-MX" sz="2000" dirty="0">
                <a:latin typeface="Times New Roman" panose="02020603050405020304" pitchFamily="18" charset="0"/>
                <a:ea typeface="Calibri" panose="020F0502020204030204" pitchFamily="34" charset="0"/>
                <a:cs typeface="Times New Roman" panose="02020603050405020304" pitchFamily="18" charset="0"/>
              </a:rPr>
              <a:t>obtenidos originales y optimizados con CFD de Eppler 395, MH 114 y Wortmann FX 60-126.</a:t>
            </a:r>
          </a:p>
        </p:txBody>
      </p:sp>
    </p:spTree>
    <p:extLst>
      <p:ext uri="{BB962C8B-B14F-4D97-AF65-F5344CB8AC3E}">
        <p14:creationId xmlns:p14="http://schemas.microsoft.com/office/powerpoint/2010/main" val="168408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9E1E8-5E6C-4E17-BF86-FA632F729BFA}"/>
              </a:ext>
            </a:extLst>
          </p:cNvPr>
          <p:cNvSpPr>
            <a:spLocks noGrp="1"/>
          </p:cNvSpPr>
          <p:nvPr>
            <p:ph type="title"/>
          </p:nvPr>
        </p:nvSpPr>
        <p:spPr/>
        <p:txBody>
          <a:bodyPr/>
          <a:lstStyle/>
          <a:p>
            <a:r>
              <a:rPr lang="es-MX" dirty="0"/>
              <a:t>Conclusiones</a:t>
            </a:r>
          </a:p>
        </p:txBody>
      </p:sp>
      <p:sp>
        <p:nvSpPr>
          <p:cNvPr id="4" name="Rectángulo 3">
            <a:extLst>
              <a:ext uri="{FF2B5EF4-FFF2-40B4-BE49-F238E27FC236}">
                <a16:creationId xmlns:a16="http://schemas.microsoft.com/office/drawing/2014/main" id="{DA953A8B-77D1-4F54-8A96-941BCD2E7D6D}"/>
              </a:ext>
            </a:extLst>
          </p:cNvPr>
          <p:cNvSpPr/>
          <p:nvPr/>
        </p:nvSpPr>
        <p:spPr>
          <a:xfrm>
            <a:off x="483704" y="2228173"/>
            <a:ext cx="9415670" cy="3631763"/>
          </a:xfrm>
          <a:prstGeom prst="rect">
            <a:avLst/>
          </a:prstGeom>
        </p:spPr>
        <p:txBody>
          <a:bodyPr wrap="square">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Conclusiones</a:t>
            </a:r>
          </a:p>
          <a:p>
            <a:pPr algn="just"/>
            <a:r>
              <a:rPr lang="es-MX" sz="2000" dirty="0">
                <a:latin typeface="Times New Roman" panose="02020603050405020304" pitchFamily="18" charset="0"/>
                <a:cs typeface="Times New Roman" panose="02020603050405020304" pitchFamily="18" charset="0"/>
              </a:rPr>
              <a:t>El trabajo de investigación presente es aplicable en la fase temprana del diseño de una aeronave, debido a que toma valores de operación de vuelo deseada como inicio de diseño. Al ser un método que modifica la geometría de un perfil base para aumentar la sustentación, hay que tomar en cuenta que cualquier cambio de forma también impactará el arrastre. Si bien, los perfiles generados producirán mayor sustentación que los perfiles base, al mismo tiempo desarrollarán menos velocidad. Se comprobó la utilidad de los algoritmos genéticos en problemas de optimización, al observar un aumento del coeficiente de sustentación de 0° a 9°. Obteniendo un error de 2.89% en el cálculo del coeficiente de sustentación respecto a la base de datos, se demostró la confiabilidad de CFD.</a:t>
            </a:r>
          </a:p>
        </p:txBody>
      </p:sp>
    </p:spTree>
    <p:extLst>
      <p:ext uri="{BB962C8B-B14F-4D97-AF65-F5344CB8AC3E}">
        <p14:creationId xmlns:p14="http://schemas.microsoft.com/office/powerpoint/2010/main" val="53149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EB3EEA1-552F-4F7A-A1A7-3FB275BAE314}"/>
              </a:ext>
            </a:extLst>
          </p:cNvPr>
          <p:cNvSpPr/>
          <p:nvPr/>
        </p:nvSpPr>
        <p:spPr>
          <a:xfrm>
            <a:off x="457199" y="357580"/>
            <a:ext cx="10349949" cy="3349635"/>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es-MX" sz="3000" dirty="0">
                <a:latin typeface="Times New Roman" panose="02020603050405020304" pitchFamily="18" charset="0"/>
                <a:cs typeface="Times New Roman" panose="02020603050405020304" pitchFamily="18" charset="0"/>
              </a:rPr>
              <a:t>Trabajos futuros</a:t>
            </a:r>
            <a:endParaRPr lang="es-MX" sz="3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MX" sz="2000" dirty="0">
                <a:latin typeface="Times New Roman" panose="02020603050405020304" pitchFamily="18" charset="0"/>
                <a:ea typeface="Calibri" panose="020F0502020204030204" pitchFamily="34" charset="0"/>
                <a:cs typeface="Times New Roman" panose="02020603050405020304" pitchFamily="18" charset="0"/>
              </a:rPr>
              <a:t>Ampliar el rango de ángulos de ataque con el fin de presentar más resultados.</a:t>
            </a:r>
          </a:p>
          <a:p>
            <a:pPr marL="342900" lvl="0" indent="-342900" algn="just">
              <a:lnSpc>
                <a:spcPct val="150000"/>
              </a:lnSpc>
              <a:spcAft>
                <a:spcPts val="0"/>
              </a:spcAft>
              <a:buFont typeface="+mj-lt"/>
              <a:buAutoNum type="arabicPeriod"/>
            </a:pPr>
            <a:r>
              <a:rPr lang="es-MX" sz="2000" dirty="0">
                <a:latin typeface="Times New Roman" panose="02020603050405020304" pitchFamily="18" charset="0"/>
                <a:ea typeface="Calibri" panose="020F0502020204030204" pitchFamily="34" charset="0"/>
                <a:cs typeface="Times New Roman" panose="02020603050405020304" pitchFamily="18" charset="0"/>
              </a:rPr>
              <a:t>Diseñar una nueva parametrización que defina la geometría de un perfil aerodinámico.</a:t>
            </a:r>
          </a:p>
          <a:p>
            <a:pPr marL="342900" lvl="0" indent="-342900" algn="just">
              <a:lnSpc>
                <a:spcPct val="150000"/>
              </a:lnSpc>
              <a:spcAft>
                <a:spcPts val="800"/>
              </a:spcAft>
              <a:buFont typeface="+mj-lt"/>
              <a:buAutoNum type="arabicPeriod"/>
            </a:pPr>
            <a:r>
              <a:rPr lang="es-MX" sz="2000" dirty="0">
                <a:latin typeface="Times New Roman" panose="02020603050405020304" pitchFamily="18" charset="0"/>
                <a:ea typeface="Calibri" panose="020F0502020204030204" pitchFamily="34" charset="0"/>
                <a:cs typeface="Times New Roman" panose="02020603050405020304" pitchFamily="18" charset="0"/>
              </a:rPr>
              <a:t>Crear un algoritmo genético propio el cual optimice el C</a:t>
            </a:r>
            <a:r>
              <a:rPr lang="es-MX" sz="2000" baseline="-25000" dirty="0">
                <a:latin typeface="Times New Roman" panose="02020603050405020304" pitchFamily="18" charset="0"/>
                <a:ea typeface="Calibri" panose="020F0502020204030204" pitchFamily="34" charset="0"/>
                <a:cs typeface="Times New Roman" panose="02020603050405020304" pitchFamily="18" charset="0"/>
              </a:rPr>
              <a:t>L</a:t>
            </a:r>
            <a:r>
              <a:rPr lang="es-MX" sz="2000" dirty="0">
                <a:latin typeface="Times New Roman" panose="02020603050405020304" pitchFamily="18" charset="0"/>
                <a:ea typeface="Calibri" panose="020F0502020204030204" pitchFamily="34" charset="0"/>
                <a:cs typeface="Times New Roman" panose="02020603050405020304" pitchFamily="18" charset="0"/>
              </a:rPr>
              <a:t> al mismo tiempo que toma en cuenta el valor de C</a:t>
            </a:r>
            <a:r>
              <a:rPr lang="es-MX" sz="2000" baseline="-25000" dirty="0">
                <a:latin typeface="Times New Roman" panose="02020603050405020304" pitchFamily="18" charset="0"/>
                <a:ea typeface="Calibri" panose="020F0502020204030204" pitchFamily="34" charset="0"/>
                <a:cs typeface="Times New Roman" panose="02020603050405020304" pitchFamily="18" charset="0"/>
              </a:rPr>
              <a:t>D</a:t>
            </a:r>
            <a:r>
              <a:rPr lang="es-MX" sz="20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mj-lt"/>
              <a:buAutoNum type="arabicPeriod"/>
            </a:pPr>
            <a:r>
              <a:rPr lang="es-MX" sz="2000" dirty="0">
                <a:latin typeface="Times New Roman" panose="02020603050405020304" pitchFamily="18" charset="0"/>
                <a:ea typeface="Calibri" panose="020F0502020204030204" pitchFamily="34" charset="0"/>
                <a:cs typeface="Times New Roman" panose="02020603050405020304" pitchFamily="18" charset="0"/>
              </a:rPr>
              <a:t>Construcción de los 6 perfiles en una impresora 3D, para su posterior estudio en un túnel de viento, implementando otra fuente de obtención de resultados. </a:t>
            </a: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94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3B8F64D-7523-422C-BA63-2FC13E3225E1}"/>
              </a:ext>
            </a:extLst>
          </p:cNvPr>
          <p:cNvSpPr>
            <a:spLocks noGrp="1"/>
          </p:cNvSpPr>
          <p:nvPr>
            <p:ph type="title"/>
          </p:nvPr>
        </p:nvSpPr>
        <p:spPr/>
        <p:txBody>
          <a:bodyPr/>
          <a:lstStyle/>
          <a:p>
            <a:r>
              <a:rPr lang="es-MX" dirty="0">
                <a:latin typeface="Times New Roman" panose="02020603050405020304" pitchFamily="18" charset="0"/>
                <a:cs typeface="Times New Roman" panose="02020603050405020304" pitchFamily="18" charset="0"/>
              </a:rPr>
              <a:t>Contenido</a:t>
            </a:r>
          </a:p>
        </p:txBody>
      </p:sp>
      <p:sp>
        <p:nvSpPr>
          <p:cNvPr id="5" name="CuadroTexto 4">
            <a:extLst>
              <a:ext uri="{FF2B5EF4-FFF2-40B4-BE49-F238E27FC236}">
                <a16:creationId xmlns:a16="http://schemas.microsoft.com/office/drawing/2014/main" id="{E89019C3-C124-4033-A8B3-A350BF0BAB5C}"/>
              </a:ext>
            </a:extLst>
          </p:cNvPr>
          <p:cNvSpPr txBox="1"/>
          <p:nvPr/>
        </p:nvSpPr>
        <p:spPr>
          <a:xfrm>
            <a:off x="384313" y="1897796"/>
            <a:ext cx="5711688" cy="4431983"/>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   </a:t>
            </a:r>
            <a:r>
              <a:rPr lang="es-MX" sz="3000" dirty="0">
                <a:latin typeface="Times New Roman" panose="02020603050405020304" pitchFamily="18" charset="0"/>
                <a:cs typeface="Times New Roman" panose="02020603050405020304" pitchFamily="18" charset="0"/>
              </a:rPr>
              <a:t>1 Introducción</a:t>
            </a:r>
          </a:p>
          <a:p>
            <a:pPr marL="285750" indent="-28575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Antecedentes </a:t>
            </a:r>
          </a:p>
          <a:p>
            <a:pPr marL="285750" indent="-28575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Estado del arte</a:t>
            </a:r>
          </a:p>
          <a:p>
            <a:r>
              <a:rPr lang="es-MX" sz="2400" dirty="0">
                <a:latin typeface="Times New Roman" panose="02020603050405020304" pitchFamily="18" charset="0"/>
                <a:cs typeface="Times New Roman" panose="02020603050405020304" pitchFamily="18" charset="0"/>
              </a:rPr>
              <a:t>   </a:t>
            </a:r>
            <a:r>
              <a:rPr lang="es-MX" sz="3000" dirty="0">
                <a:latin typeface="Times New Roman" panose="02020603050405020304" pitchFamily="18" charset="0"/>
                <a:cs typeface="Times New Roman" panose="02020603050405020304" pitchFamily="18" charset="0"/>
              </a:rPr>
              <a:t>2 Descripción del método </a:t>
            </a:r>
          </a:p>
          <a:p>
            <a:pPr marL="285750" indent="-28575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Diseño de los perfiles aerodinámicos</a:t>
            </a:r>
          </a:p>
          <a:p>
            <a:pPr marL="342900" indent="-34290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Modelo numérico</a:t>
            </a:r>
          </a:p>
          <a:p>
            <a:pPr marL="342900" indent="-34290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Validación de la optimización</a:t>
            </a:r>
          </a:p>
          <a:p>
            <a:pPr marL="342900" indent="-34290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Resultados de la simulación numérica</a:t>
            </a:r>
          </a:p>
          <a:p>
            <a:r>
              <a:rPr lang="es-MX" sz="2400" dirty="0">
                <a:latin typeface="Times New Roman" panose="02020603050405020304" pitchFamily="18" charset="0"/>
                <a:cs typeface="Times New Roman" panose="02020603050405020304" pitchFamily="18" charset="0"/>
              </a:rPr>
              <a:t>   </a:t>
            </a:r>
            <a:r>
              <a:rPr lang="es-MX" sz="3000" dirty="0">
                <a:latin typeface="Times New Roman" panose="02020603050405020304" pitchFamily="18" charset="0"/>
                <a:cs typeface="Times New Roman" panose="02020603050405020304" pitchFamily="18" charset="0"/>
              </a:rPr>
              <a:t>3 Comentarios finales</a:t>
            </a:r>
          </a:p>
          <a:p>
            <a:pPr marL="342900" indent="-34290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Conclusiones</a:t>
            </a:r>
          </a:p>
          <a:p>
            <a:pPr marL="342900" indent="-342900">
              <a:buFont typeface="Arial" panose="020B0604020202020204" pitchFamily="34" charset="0"/>
              <a:buChar char="•"/>
            </a:pPr>
            <a:r>
              <a:rPr lang="es-MX" sz="2400" dirty="0">
                <a:latin typeface="Times New Roman" panose="02020603050405020304" pitchFamily="18" charset="0"/>
                <a:cs typeface="Times New Roman" panose="02020603050405020304" pitchFamily="18" charset="0"/>
              </a:rPr>
              <a:t>Trabajos futuros</a:t>
            </a:r>
          </a:p>
        </p:txBody>
      </p:sp>
    </p:spTree>
    <p:extLst>
      <p:ext uri="{BB962C8B-B14F-4D97-AF65-F5344CB8AC3E}">
        <p14:creationId xmlns:p14="http://schemas.microsoft.com/office/powerpoint/2010/main" val="204534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C7F93-3702-4CEE-8C10-7E6BCCAA5870}"/>
              </a:ext>
            </a:extLst>
          </p:cNvPr>
          <p:cNvSpPr>
            <a:spLocks noGrp="1"/>
          </p:cNvSpPr>
          <p:nvPr>
            <p:ph type="title"/>
          </p:nvPr>
        </p:nvSpPr>
        <p:spPr/>
        <p:txBody>
          <a:bodyPr/>
          <a:lstStyle/>
          <a:p>
            <a:r>
              <a:rPr lang="es-MX" dirty="0"/>
              <a:t>INTRODUCCIÓN</a:t>
            </a:r>
          </a:p>
        </p:txBody>
      </p:sp>
      <p:pic>
        <p:nvPicPr>
          <p:cNvPr id="1026" name="Picture 2" descr="Resultado de imagen para aviÃ³n de los hermanos wright">
            <a:extLst>
              <a:ext uri="{FF2B5EF4-FFF2-40B4-BE49-F238E27FC236}">
                <a16:creationId xmlns:a16="http://schemas.microsoft.com/office/drawing/2014/main" id="{3178A6FB-93E0-4285-B533-4F37B0620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344" y="1903680"/>
            <a:ext cx="3600000" cy="22027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C97B53A7-0B36-47DF-AB3C-05F4DF348F7C}"/>
              </a:ext>
            </a:extLst>
          </p:cNvPr>
          <p:cNvPicPr>
            <a:picLocks noChangeAspect="1"/>
          </p:cNvPicPr>
          <p:nvPr/>
        </p:nvPicPr>
        <p:blipFill>
          <a:blip r:embed="rId3"/>
          <a:stretch>
            <a:fillRect/>
          </a:stretch>
        </p:blipFill>
        <p:spPr>
          <a:xfrm>
            <a:off x="2176079" y="4106393"/>
            <a:ext cx="4155535" cy="2202713"/>
          </a:xfrm>
          <a:prstGeom prst="rect">
            <a:avLst/>
          </a:prstGeom>
        </p:spPr>
      </p:pic>
      <p:pic>
        <p:nvPicPr>
          <p:cNvPr id="3" name="Imagen 2">
            <a:extLst>
              <a:ext uri="{FF2B5EF4-FFF2-40B4-BE49-F238E27FC236}">
                <a16:creationId xmlns:a16="http://schemas.microsoft.com/office/drawing/2014/main" id="{CA42D852-212C-4232-873D-B3E1CA3FC266}"/>
              </a:ext>
            </a:extLst>
          </p:cNvPr>
          <p:cNvPicPr>
            <a:picLocks noChangeAspect="1"/>
          </p:cNvPicPr>
          <p:nvPr/>
        </p:nvPicPr>
        <p:blipFill>
          <a:blip r:embed="rId4"/>
          <a:stretch>
            <a:fillRect/>
          </a:stretch>
        </p:blipFill>
        <p:spPr>
          <a:xfrm>
            <a:off x="6212344" y="4106393"/>
            <a:ext cx="4127709" cy="2202713"/>
          </a:xfrm>
          <a:prstGeom prst="rect">
            <a:avLst/>
          </a:prstGeom>
        </p:spPr>
      </p:pic>
      <p:pic>
        <p:nvPicPr>
          <p:cNvPr id="1028" name="Picture 4" descr="Resultado de imagen para uavs">
            <a:extLst>
              <a:ext uri="{FF2B5EF4-FFF2-40B4-BE49-F238E27FC236}">
                <a16:creationId xmlns:a16="http://schemas.microsoft.com/office/drawing/2014/main" id="{FFD53A07-A144-4643-9770-4327F1D4F71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12344" y="1903680"/>
            <a:ext cx="2851799" cy="220271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A9AC631-9148-4E20-B326-7BB301199038}"/>
              </a:ext>
            </a:extLst>
          </p:cNvPr>
          <p:cNvSpPr txBox="1"/>
          <p:nvPr/>
        </p:nvSpPr>
        <p:spPr>
          <a:xfrm>
            <a:off x="5108929" y="6419850"/>
            <a:ext cx="3167269"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1. Aeronaves</a:t>
            </a:r>
          </a:p>
        </p:txBody>
      </p:sp>
      <p:sp>
        <p:nvSpPr>
          <p:cNvPr id="5" name="CuadroTexto 4">
            <a:extLst>
              <a:ext uri="{FF2B5EF4-FFF2-40B4-BE49-F238E27FC236}">
                <a16:creationId xmlns:a16="http://schemas.microsoft.com/office/drawing/2014/main" id="{C62AC96C-3D01-4ADD-BFE6-142A0D592B08}"/>
              </a:ext>
            </a:extLst>
          </p:cNvPr>
          <p:cNvSpPr txBox="1"/>
          <p:nvPr/>
        </p:nvSpPr>
        <p:spPr>
          <a:xfrm>
            <a:off x="0" y="1903680"/>
            <a:ext cx="2591849" cy="553998"/>
          </a:xfrm>
          <a:prstGeom prst="rect">
            <a:avLst/>
          </a:prstGeom>
          <a:noFill/>
        </p:spPr>
        <p:txBody>
          <a:bodyPr wrap="square" rtlCol="0">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Antecedentes</a:t>
            </a:r>
          </a:p>
        </p:txBody>
      </p:sp>
    </p:spTree>
    <p:extLst>
      <p:ext uri="{BB962C8B-B14F-4D97-AF65-F5344CB8AC3E}">
        <p14:creationId xmlns:p14="http://schemas.microsoft.com/office/powerpoint/2010/main" val="68638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acintosh HD:private:var:folders:tw:539n1w1x10b4t0c35nngy_qr0000gn:T:TemporaryItems:Captura de pantalla 2019-05-24 a la(s) 10.07.37.png">
            <a:extLst>
              <a:ext uri="{FF2B5EF4-FFF2-40B4-BE49-F238E27FC236}">
                <a16:creationId xmlns:a16="http://schemas.microsoft.com/office/drawing/2014/main" id="{DE54E67D-9FC6-4B6F-981E-4446EBA3A8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7082" y="382104"/>
            <a:ext cx="6566190" cy="2695202"/>
          </a:xfrm>
          <a:prstGeom prst="rect">
            <a:avLst/>
          </a:prstGeom>
          <a:noFill/>
          <a:ln>
            <a:noFill/>
          </a:ln>
        </p:spPr>
      </p:pic>
      <p:sp>
        <p:nvSpPr>
          <p:cNvPr id="10" name="CuadroTexto 9">
            <a:extLst>
              <a:ext uri="{FF2B5EF4-FFF2-40B4-BE49-F238E27FC236}">
                <a16:creationId xmlns:a16="http://schemas.microsoft.com/office/drawing/2014/main" id="{6293EFA5-FF39-458B-A34B-F33770556C40}"/>
              </a:ext>
            </a:extLst>
          </p:cNvPr>
          <p:cNvSpPr txBox="1"/>
          <p:nvPr/>
        </p:nvSpPr>
        <p:spPr>
          <a:xfrm>
            <a:off x="4779553" y="3153838"/>
            <a:ext cx="3123748"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2. Partes de una ala</a:t>
            </a:r>
          </a:p>
        </p:txBody>
      </p:sp>
      <p:sp>
        <p:nvSpPr>
          <p:cNvPr id="9" name="CuadroTexto 8">
            <a:extLst>
              <a:ext uri="{FF2B5EF4-FFF2-40B4-BE49-F238E27FC236}">
                <a16:creationId xmlns:a16="http://schemas.microsoft.com/office/drawing/2014/main" id="{A0FDE3AA-E990-44A9-802B-4D079B18C555}"/>
              </a:ext>
            </a:extLst>
          </p:cNvPr>
          <p:cNvSpPr txBox="1"/>
          <p:nvPr/>
        </p:nvSpPr>
        <p:spPr>
          <a:xfrm>
            <a:off x="304800" y="3553948"/>
            <a:ext cx="3220278" cy="553998"/>
          </a:xfrm>
          <a:prstGeom prst="rect">
            <a:avLst/>
          </a:prstGeom>
          <a:noFill/>
        </p:spPr>
        <p:txBody>
          <a:bodyPr wrap="square" rtlCol="0">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Estado del Arte</a:t>
            </a:r>
          </a:p>
        </p:txBody>
      </p:sp>
      <p:sp>
        <p:nvSpPr>
          <p:cNvPr id="11" name="CuadroTexto 10">
            <a:extLst>
              <a:ext uri="{FF2B5EF4-FFF2-40B4-BE49-F238E27FC236}">
                <a16:creationId xmlns:a16="http://schemas.microsoft.com/office/drawing/2014/main" id="{BB0F81C0-654D-4009-AA30-92953D7B872D}"/>
              </a:ext>
            </a:extLst>
          </p:cNvPr>
          <p:cNvSpPr txBox="1"/>
          <p:nvPr/>
        </p:nvSpPr>
        <p:spPr>
          <a:xfrm>
            <a:off x="304800" y="4144795"/>
            <a:ext cx="6493566" cy="1938992"/>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(Ray &amp; </a:t>
            </a:r>
            <a:r>
              <a:rPr lang="es-MX" sz="2400" dirty="0" err="1">
                <a:latin typeface="Times New Roman" panose="02020603050405020304" pitchFamily="18" charset="0"/>
                <a:cs typeface="Times New Roman" panose="02020603050405020304" pitchFamily="18" charset="0"/>
              </a:rPr>
              <a:t>Tsai</a:t>
            </a:r>
            <a:r>
              <a:rPr lang="es-MX" sz="2400" dirty="0">
                <a:latin typeface="Times New Roman" panose="02020603050405020304" pitchFamily="18" charset="0"/>
                <a:cs typeface="Times New Roman" panose="02020603050405020304" pitchFamily="18" charset="0"/>
              </a:rPr>
              <a:t>, 2004)</a:t>
            </a:r>
          </a:p>
          <a:p>
            <a:r>
              <a:rPr lang="es-MX" sz="2400" dirty="0">
                <a:latin typeface="Times New Roman" panose="02020603050405020304" pitchFamily="18" charset="0"/>
                <a:cs typeface="Times New Roman" panose="02020603050405020304" pitchFamily="18" charset="0"/>
              </a:rPr>
              <a:t>(Huang, </a:t>
            </a:r>
            <a:r>
              <a:rPr lang="es-MX" sz="2400" dirty="0" err="1">
                <a:latin typeface="Times New Roman" panose="02020603050405020304" pitchFamily="18" charset="0"/>
                <a:cs typeface="Times New Roman" panose="02020603050405020304" pitchFamily="18" charset="0"/>
              </a:rPr>
              <a:t>Meng</a:t>
            </a:r>
            <a:r>
              <a:rPr lang="es-MX" sz="2400" dirty="0">
                <a:latin typeface="Times New Roman" panose="02020603050405020304" pitchFamily="18" charset="0"/>
                <a:cs typeface="Times New Roman" panose="02020603050405020304" pitchFamily="18" charset="0"/>
              </a:rPr>
              <a:t>, &amp; Huang, 2012)</a:t>
            </a:r>
          </a:p>
          <a:p>
            <a:r>
              <a:rPr lang="es-MX" sz="2400" dirty="0">
                <a:latin typeface="Times New Roman" panose="02020603050405020304" pitchFamily="18" charset="0"/>
                <a:ea typeface="Calibri" panose="020F0502020204030204" pitchFamily="34" charset="0"/>
              </a:rPr>
              <a:t>(</a:t>
            </a:r>
            <a:r>
              <a:rPr lang="es-MX" sz="2400" dirty="0" err="1">
                <a:latin typeface="Times New Roman" panose="02020603050405020304" pitchFamily="18" charset="0"/>
                <a:ea typeface="Calibri" panose="020F0502020204030204" pitchFamily="34" charset="0"/>
              </a:rPr>
              <a:t>Mukesh</a:t>
            </a:r>
            <a:r>
              <a:rPr lang="es-MX" sz="2400" dirty="0">
                <a:latin typeface="Times New Roman" panose="02020603050405020304" pitchFamily="18" charset="0"/>
                <a:ea typeface="Calibri" panose="020F0502020204030204" pitchFamily="34" charset="0"/>
              </a:rPr>
              <a:t>, </a:t>
            </a:r>
            <a:r>
              <a:rPr lang="es-MX" sz="2400" dirty="0" err="1">
                <a:latin typeface="Times New Roman" panose="02020603050405020304" pitchFamily="18" charset="0"/>
                <a:ea typeface="Calibri" panose="020F0502020204030204" pitchFamily="34" charset="0"/>
              </a:rPr>
              <a:t>Lingadurai</a:t>
            </a:r>
            <a:r>
              <a:rPr lang="es-MX" sz="2400" dirty="0">
                <a:latin typeface="Times New Roman" panose="02020603050405020304" pitchFamily="18" charset="0"/>
                <a:ea typeface="Calibri" panose="020F0502020204030204" pitchFamily="34" charset="0"/>
              </a:rPr>
              <a:t>, &amp; </a:t>
            </a:r>
            <a:r>
              <a:rPr lang="es-MX" sz="2400" dirty="0" err="1">
                <a:latin typeface="Times New Roman" panose="02020603050405020304" pitchFamily="18" charset="0"/>
                <a:ea typeface="Calibri" panose="020F0502020204030204" pitchFamily="34" charset="0"/>
              </a:rPr>
              <a:t>Selvakumar</a:t>
            </a:r>
            <a:r>
              <a:rPr lang="es-MX" sz="2400" dirty="0">
                <a:latin typeface="Times New Roman" panose="02020603050405020304" pitchFamily="18" charset="0"/>
                <a:ea typeface="Calibri" panose="020F0502020204030204" pitchFamily="34" charset="0"/>
              </a:rPr>
              <a:t>, 2014)</a:t>
            </a:r>
            <a:endParaRPr lang="es-MX" sz="2400" dirty="0">
              <a:latin typeface="Times New Roman" panose="02020603050405020304" pitchFamily="18" charset="0"/>
              <a:cs typeface="Times New Roman" panose="02020603050405020304" pitchFamily="18" charset="0"/>
            </a:endParaRPr>
          </a:p>
          <a:p>
            <a:r>
              <a:rPr lang="es-MX" sz="2400" dirty="0">
                <a:latin typeface="Times New Roman" panose="02020603050405020304" pitchFamily="18" charset="0"/>
                <a:cs typeface="Times New Roman" panose="02020603050405020304" pitchFamily="18" charset="0"/>
              </a:rPr>
              <a:t>(</a:t>
            </a:r>
            <a:r>
              <a:rPr lang="es-MX" sz="2400" dirty="0" err="1">
                <a:latin typeface="Times New Roman" panose="02020603050405020304" pitchFamily="18" charset="0"/>
                <a:cs typeface="Times New Roman" panose="02020603050405020304" pitchFamily="18" charset="0"/>
              </a:rPr>
              <a:t>Srinivas</a:t>
            </a:r>
            <a:r>
              <a:rPr lang="es-MX" sz="2400" dirty="0">
                <a:latin typeface="Times New Roman" panose="02020603050405020304" pitchFamily="18" charset="0"/>
                <a:cs typeface="Times New Roman" panose="02020603050405020304" pitchFamily="18" charset="0"/>
              </a:rPr>
              <a:t> &amp; </a:t>
            </a:r>
            <a:r>
              <a:rPr lang="es-MX" sz="2400" dirty="0" err="1">
                <a:latin typeface="Times New Roman" panose="02020603050405020304" pitchFamily="18" charset="0"/>
                <a:cs typeface="Times New Roman" panose="02020603050405020304" pitchFamily="18" charset="0"/>
              </a:rPr>
              <a:t>Madhu</a:t>
            </a:r>
            <a:r>
              <a:rPr lang="es-MX" sz="2400" dirty="0">
                <a:latin typeface="Times New Roman" panose="02020603050405020304" pitchFamily="18" charset="0"/>
                <a:cs typeface="Times New Roman" panose="02020603050405020304" pitchFamily="18" charset="0"/>
              </a:rPr>
              <a:t> </a:t>
            </a:r>
            <a:r>
              <a:rPr lang="es-MX" sz="2400" dirty="0" err="1">
                <a:latin typeface="Times New Roman" panose="02020603050405020304" pitchFamily="18" charset="0"/>
                <a:cs typeface="Times New Roman" panose="02020603050405020304" pitchFamily="18" charset="0"/>
              </a:rPr>
              <a:t>Gowda</a:t>
            </a:r>
            <a:r>
              <a:rPr lang="es-MX" sz="2400" dirty="0">
                <a:latin typeface="Times New Roman" panose="02020603050405020304" pitchFamily="18" charset="0"/>
                <a:cs typeface="Times New Roman" panose="02020603050405020304" pitchFamily="18" charset="0"/>
              </a:rPr>
              <a:t>, 2014)</a:t>
            </a:r>
          </a:p>
          <a:p>
            <a:r>
              <a:rPr lang="es-MX" sz="2400" dirty="0">
                <a:latin typeface="Times New Roman" panose="02020603050405020304" pitchFamily="18" charset="0"/>
                <a:ea typeface="Calibri" panose="020F0502020204030204" pitchFamily="34" charset="0"/>
              </a:rPr>
              <a:t>(</a:t>
            </a:r>
            <a:r>
              <a:rPr lang="es-MX" sz="2400" dirty="0" err="1">
                <a:latin typeface="Times New Roman" panose="02020603050405020304" pitchFamily="18" charset="0"/>
                <a:ea typeface="Calibri" panose="020F0502020204030204" pitchFamily="34" charset="0"/>
              </a:rPr>
              <a:t>Kandwal</a:t>
            </a:r>
            <a:r>
              <a:rPr lang="es-MX" sz="2400" dirty="0">
                <a:latin typeface="Times New Roman" panose="02020603050405020304" pitchFamily="18" charset="0"/>
                <a:ea typeface="Calibri" panose="020F0502020204030204" pitchFamily="34" charset="0"/>
              </a:rPr>
              <a:t> &amp; Singh, 2012)</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3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A5A8C18-3540-4D40-A482-6C937C1CD0DC}"/>
              </a:ext>
            </a:extLst>
          </p:cNvPr>
          <p:cNvSpPr>
            <a:spLocks noGrp="1"/>
          </p:cNvSpPr>
          <p:nvPr>
            <p:ph type="title"/>
          </p:nvPr>
        </p:nvSpPr>
        <p:spPr/>
        <p:txBody>
          <a:bodyPr/>
          <a:lstStyle/>
          <a:p>
            <a:r>
              <a:rPr lang="es-MX" dirty="0">
                <a:latin typeface="Times New Roman" panose="02020603050405020304" pitchFamily="18" charset="0"/>
                <a:cs typeface="Times New Roman" panose="02020603050405020304" pitchFamily="18" charset="0"/>
              </a:rPr>
              <a:t>DESCRIPCIÓN DEL MÉTODO</a:t>
            </a:r>
          </a:p>
        </p:txBody>
      </p:sp>
      <p:graphicFrame>
        <p:nvGraphicFramePr>
          <p:cNvPr id="8" name="Tabla 7">
            <a:extLst>
              <a:ext uri="{FF2B5EF4-FFF2-40B4-BE49-F238E27FC236}">
                <a16:creationId xmlns:a16="http://schemas.microsoft.com/office/drawing/2014/main" id="{BCA7A5A4-56E6-47B2-9073-9AEA621F3DC5}"/>
              </a:ext>
            </a:extLst>
          </p:cNvPr>
          <p:cNvGraphicFramePr>
            <a:graphicFrameLocks noGrp="1"/>
          </p:cNvGraphicFramePr>
          <p:nvPr>
            <p:extLst>
              <p:ext uri="{D42A27DB-BD31-4B8C-83A1-F6EECF244321}">
                <p14:modId xmlns:p14="http://schemas.microsoft.com/office/powerpoint/2010/main" val="3399101841"/>
              </p:ext>
            </p:extLst>
          </p:nvPr>
        </p:nvGraphicFramePr>
        <p:xfrm>
          <a:off x="245705" y="3019854"/>
          <a:ext cx="3885944" cy="1447040"/>
        </p:xfrm>
        <a:graphic>
          <a:graphicData uri="http://schemas.openxmlformats.org/drawingml/2006/table">
            <a:tbl>
              <a:tblPr firstRow="1" firstCol="1" bandRow="1">
                <a:tableStyleId>{5940675A-B579-460E-94D1-54222C63F5DA}</a:tableStyleId>
              </a:tblPr>
              <a:tblGrid>
                <a:gridCol w="1868170">
                  <a:extLst>
                    <a:ext uri="{9D8B030D-6E8A-4147-A177-3AD203B41FA5}">
                      <a16:colId xmlns:a16="http://schemas.microsoft.com/office/drawing/2014/main" val="888043742"/>
                    </a:ext>
                  </a:extLst>
                </a:gridCol>
                <a:gridCol w="2017774">
                  <a:extLst>
                    <a:ext uri="{9D8B030D-6E8A-4147-A177-3AD203B41FA5}">
                      <a16:colId xmlns:a16="http://schemas.microsoft.com/office/drawing/2014/main" val="271175217"/>
                    </a:ext>
                  </a:extLst>
                </a:gridCol>
              </a:tblGrid>
              <a:tr h="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Parámetros de operación</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a:effectLst/>
                          <a:latin typeface="Times New Roman" panose="02020603050405020304" pitchFamily="18" charset="0"/>
                          <a:cs typeface="Times New Roman" panose="02020603050405020304" pitchFamily="18" charset="0"/>
                        </a:rPr>
                        <a:t>Valores</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087148"/>
                  </a:ext>
                </a:extLst>
              </a:tr>
              <a:tr h="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Cuerda</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30 cm</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4195395"/>
                  </a:ext>
                </a:extLst>
              </a:tr>
              <a:tr h="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Velocidad de crucero</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20 m/s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869548"/>
                  </a:ext>
                </a:extLst>
              </a:tr>
              <a:tr h="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Altitud</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1,500 m</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8370038"/>
                  </a:ext>
                </a:extLst>
              </a:tr>
            </a:tbl>
          </a:graphicData>
        </a:graphic>
      </p:graphicFrame>
      <p:graphicFrame>
        <p:nvGraphicFramePr>
          <p:cNvPr id="9" name="Tabla 8">
            <a:extLst>
              <a:ext uri="{FF2B5EF4-FFF2-40B4-BE49-F238E27FC236}">
                <a16:creationId xmlns:a16="http://schemas.microsoft.com/office/drawing/2014/main" id="{9C0B50C5-1B3B-4F3E-B8C4-2533C1DF4665}"/>
              </a:ext>
            </a:extLst>
          </p:cNvPr>
          <p:cNvGraphicFramePr>
            <a:graphicFrameLocks noGrp="1"/>
          </p:cNvGraphicFramePr>
          <p:nvPr>
            <p:extLst>
              <p:ext uri="{D42A27DB-BD31-4B8C-83A1-F6EECF244321}">
                <p14:modId xmlns:p14="http://schemas.microsoft.com/office/powerpoint/2010/main" val="2295746469"/>
              </p:ext>
            </p:extLst>
          </p:nvPr>
        </p:nvGraphicFramePr>
        <p:xfrm>
          <a:off x="6294269" y="2913298"/>
          <a:ext cx="3939540" cy="2499170"/>
        </p:xfrm>
        <a:graphic>
          <a:graphicData uri="http://schemas.openxmlformats.org/drawingml/2006/table">
            <a:tbl>
              <a:tblPr firstRow="1" firstCol="1" bandRow="1">
                <a:tableStyleId>{5940675A-B579-460E-94D1-54222C63F5DA}</a:tableStyleId>
              </a:tblPr>
              <a:tblGrid>
                <a:gridCol w="1969770">
                  <a:extLst>
                    <a:ext uri="{9D8B030D-6E8A-4147-A177-3AD203B41FA5}">
                      <a16:colId xmlns:a16="http://schemas.microsoft.com/office/drawing/2014/main" val="32814945"/>
                    </a:ext>
                  </a:extLst>
                </a:gridCol>
                <a:gridCol w="1969770">
                  <a:extLst>
                    <a:ext uri="{9D8B030D-6E8A-4147-A177-3AD203B41FA5}">
                      <a16:colId xmlns:a16="http://schemas.microsoft.com/office/drawing/2014/main" val="1661314869"/>
                    </a:ext>
                  </a:extLst>
                </a:gridCol>
              </a:tblGrid>
              <a:tr h="36957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Propiedad</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a:effectLst/>
                          <a:latin typeface="Times New Roman" panose="02020603050405020304" pitchFamily="18" charset="0"/>
                          <a:cs typeface="Times New Roman" panose="02020603050405020304" pitchFamily="18" charset="0"/>
                        </a:rPr>
                        <a:t>Valor</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5848804"/>
                  </a:ext>
                </a:extLst>
              </a:tr>
              <a:tr h="36957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ρ</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1.0585 Kg/m</a:t>
                      </a:r>
                      <a:r>
                        <a:rPr lang="es-MX" sz="1400" baseline="30000" dirty="0">
                          <a:effectLst/>
                          <a:latin typeface="Times New Roman" panose="02020603050405020304" pitchFamily="18" charset="0"/>
                          <a:cs typeface="Times New Roman" panose="02020603050405020304" pitchFamily="18" charset="0"/>
                        </a:rPr>
                        <a:t>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662023"/>
                  </a:ext>
                </a:extLst>
              </a:tr>
              <a:tr h="36957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μ</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a:effectLst/>
                          <a:latin typeface="Times New Roman" panose="02020603050405020304" pitchFamily="18" charset="0"/>
                          <a:cs typeface="Times New Roman" panose="02020603050405020304" pitchFamily="18" charset="0"/>
                        </a:rPr>
                        <a:t>1.742*10</a:t>
                      </a:r>
                      <a:r>
                        <a:rPr lang="es-MX" sz="1400" baseline="30000">
                          <a:effectLst/>
                          <a:latin typeface="Times New Roman" panose="02020603050405020304" pitchFamily="18" charset="0"/>
                          <a:cs typeface="Times New Roman" panose="02020603050405020304" pitchFamily="18" charset="0"/>
                        </a:rPr>
                        <a:t>-5</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52004"/>
                  </a:ext>
                </a:extLst>
              </a:tr>
              <a:tr h="36957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Cp</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1.006565 KJ/kg K</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4761433"/>
                  </a:ext>
                </a:extLst>
              </a:tr>
              <a:tr h="369570">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k</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0.0246 W/m K</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8249761"/>
                  </a:ext>
                </a:extLst>
              </a:tr>
              <a:tr h="369570">
                <a:tc>
                  <a:txBody>
                    <a:bodyPr/>
                    <a:lstStyle/>
                    <a:p>
                      <a:pPr algn="ctr">
                        <a:lnSpc>
                          <a:spcPct val="150000"/>
                        </a:lnSpc>
                        <a:spcAft>
                          <a:spcPts val="800"/>
                        </a:spcAft>
                      </a:pPr>
                      <a:r>
                        <a:rPr lang="es-MX" sz="1400">
                          <a:effectLst/>
                          <a:latin typeface="Times New Roman" panose="02020603050405020304" pitchFamily="18" charset="0"/>
                          <a:cs typeface="Times New Roman" panose="02020603050405020304" pitchFamily="18" charset="0"/>
                        </a:rPr>
                        <a:t>N</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34.5326 mol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5405955"/>
                  </a:ext>
                </a:extLst>
              </a:tr>
              <a:tr h="0">
                <a:tc>
                  <a:txBody>
                    <a:bodyPr/>
                    <a:lstStyle/>
                    <a:p>
                      <a:pPr algn="ctr">
                        <a:lnSpc>
                          <a:spcPct val="150000"/>
                        </a:lnSpc>
                        <a:spcAft>
                          <a:spcPts val="800"/>
                        </a:spcAft>
                      </a:pPr>
                      <a:r>
                        <a:rPr lang="es-MX" sz="1400">
                          <a:effectLst/>
                          <a:latin typeface="Times New Roman" panose="02020603050405020304" pitchFamily="18" charset="0"/>
                          <a:cs typeface="Times New Roman" panose="02020603050405020304" pitchFamily="18" charset="0"/>
                        </a:rPr>
                        <a:t>T</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MX" sz="1400" dirty="0">
                          <a:effectLst/>
                          <a:latin typeface="Times New Roman" panose="02020603050405020304" pitchFamily="18" charset="0"/>
                          <a:cs typeface="Times New Roman" panose="02020603050405020304" pitchFamily="18" charset="0"/>
                        </a:rPr>
                        <a:t>278.25 K</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7732966"/>
                  </a:ext>
                </a:extLst>
              </a:tr>
            </a:tbl>
          </a:graphicData>
        </a:graphic>
      </p:graphicFrame>
      <p:sp>
        <p:nvSpPr>
          <p:cNvPr id="2" name="CuadroTexto 1">
            <a:extLst>
              <a:ext uri="{FF2B5EF4-FFF2-40B4-BE49-F238E27FC236}">
                <a16:creationId xmlns:a16="http://schemas.microsoft.com/office/drawing/2014/main" id="{6B3D770C-C495-44AB-9A6C-EC3F8DC18E45}"/>
              </a:ext>
            </a:extLst>
          </p:cNvPr>
          <p:cNvSpPr txBox="1"/>
          <p:nvPr/>
        </p:nvSpPr>
        <p:spPr>
          <a:xfrm>
            <a:off x="23476" y="1906890"/>
            <a:ext cx="9306054" cy="553998"/>
          </a:xfrm>
          <a:prstGeom prst="rect">
            <a:avLst/>
          </a:prstGeom>
          <a:noFill/>
        </p:spPr>
        <p:txBody>
          <a:bodyPr wrap="square" rtlCol="0">
            <a:spAutoFit/>
          </a:bodyPr>
          <a:lstStyle/>
          <a:p>
            <a:pPr marL="342900" indent="-34290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Diseño de perfiles aerodinámicos</a:t>
            </a:r>
          </a:p>
        </p:txBody>
      </p:sp>
      <p:sp>
        <p:nvSpPr>
          <p:cNvPr id="3" name="CuadroTexto 2">
            <a:extLst>
              <a:ext uri="{FF2B5EF4-FFF2-40B4-BE49-F238E27FC236}">
                <a16:creationId xmlns:a16="http://schemas.microsoft.com/office/drawing/2014/main" id="{7E968317-9B3A-423D-BFF5-07B68C3EAEF4}"/>
              </a:ext>
            </a:extLst>
          </p:cNvPr>
          <p:cNvSpPr txBox="1"/>
          <p:nvPr/>
        </p:nvSpPr>
        <p:spPr>
          <a:xfrm>
            <a:off x="182472" y="2390176"/>
            <a:ext cx="4813597" cy="677108"/>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Cuadro 1. Parámetros de operación de vuelo</a:t>
            </a:r>
          </a:p>
          <a:p>
            <a:endParaRPr lang="es-MX" dirty="0"/>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5221D98-E348-4CFB-A49C-13E1ED1EF524}"/>
                  </a:ext>
                </a:extLst>
              </p:cNvPr>
              <p:cNvSpPr/>
              <p:nvPr/>
            </p:nvSpPr>
            <p:spPr>
              <a:xfrm>
                <a:off x="4477155" y="5866505"/>
                <a:ext cx="2415085" cy="570477"/>
              </a:xfrm>
              <a:prstGeom prst="rect">
                <a:avLst/>
              </a:prstGeom>
            </p:spPr>
            <p:txBody>
              <a:bodyPr wrap="none">
                <a:spAutoFit/>
              </a:bodyPr>
              <a:lstStyle/>
              <a:p>
                <a14:m>
                  <m:oMath xmlns:m="http://schemas.openxmlformats.org/officeDocument/2006/math">
                    <m:r>
                      <a:rPr lang="es-MX" sz="2000" i="1">
                        <a:latin typeface="Cambria Math" panose="02040503050406030204" pitchFamily="18" charset="0"/>
                      </a:rPr>
                      <m:t>𝑅𝑒</m:t>
                    </m:r>
                    <m:r>
                      <a:rPr lang="es-MX" sz="2000" i="0">
                        <a:latin typeface="Cambria Math" panose="02040503050406030204" pitchFamily="18" charset="0"/>
                      </a:rPr>
                      <m:t>=</m:t>
                    </m:r>
                    <m:f>
                      <m:fPr>
                        <m:ctrlPr>
                          <a:rPr lang="es-MX" sz="2000" i="1">
                            <a:latin typeface="Cambria Math" panose="02040503050406030204" pitchFamily="18" charset="0"/>
                          </a:rPr>
                        </m:ctrlPr>
                      </m:fPr>
                      <m:num>
                        <m:r>
                          <a:rPr lang="es-MX" sz="2000" i="1">
                            <a:latin typeface="Cambria Math" panose="02040503050406030204" pitchFamily="18" charset="0"/>
                          </a:rPr>
                          <m:t>𝜌</m:t>
                        </m:r>
                        <m:r>
                          <a:rPr lang="es-MX" sz="2000" i="1">
                            <a:latin typeface="Cambria Math" panose="02040503050406030204" pitchFamily="18" charset="0"/>
                          </a:rPr>
                          <m:t>𝑣𝑙</m:t>
                        </m:r>
                      </m:num>
                      <m:den>
                        <m:r>
                          <a:rPr lang="es-MX" sz="2000" i="1">
                            <a:latin typeface="Cambria Math" panose="02040503050406030204" pitchFamily="18" charset="0"/>
                          </a:rPr>
                          <m:t>𝜇</m:t>
                        </m:r>
                      </m:den>
                    </m:f>
                  </m:oMath>
                </a14:m>
                <a:r>
                  <a:rPr lang="es-MX" dirty="0"/>
                  <a:t> </a:t>
                </a:r>
                <a:r>
                  <a:rPr lang="es-MX" sz="2000" dirty="0"/>
                  <a:t>=</a:t>
                </a:r>
                <a:r>
                  <a:rPr lang="es-MX" dirty="0"/>
                  <a:t> </a:t>
                </a:r>
                <a:r>
                  <a:rPr lang="es-MX" sz="2000" dirty="0">
                    <a:latin typeface="Times New Roman" panose="02020603050405020304" pitchFamily="18" charset="0"/>
                    <a:cs typeface="Times New Roman" panose="02020603050405020304" pitchFamily="18" charset="0"/>
                  </a:rPr>
                  <a:t>364580.94</a:t>
                </a:r>
              </a:p>
            </p:txBody>
          </p:sp>
        </mc:Choice>
        <mc:Fallback xmlns="">
          <p:sp>
            <p:nvSpPr>
              <p:cNvPr id="5" name="Rectángulo 4">
                <a:extLst>
                  <a:ext uri="{FF2B5EF4-FFF2-40B4-BE49-F238E27FC236}">
                    <a16:creationId xmlns:a16="http://schemas.microsoft.com/office/drawing/2014/main" id="{55221D98-E348-4CFB-A49C-13E1ED1EF524}"/>
                  </a:ext>
                </a:extLst>
              </p:cNvPr>
              <p:cNvSpPr>
                <a:spLocks noRot="1" noChangeAspect="1" noMove="1" noResize="1" noEditPoints="1" noAdjustHandles="1" noChangeArrowheads="1" noChangeShapeType="1" noTextEdit="1"/>
              </p:cNvSpPr>
              <p:nvPr/>
            </p:nvSpPr>
            <p:spPr>
              <a:xfrm>
                <a:off x="4477155" y="5866505"/>
                <a:ext cx="2415085" cy="570477"/>
              </a:xfrm>
              <a:prstGeom prst="rect">
                <a:avLst/>
              </a:prstGeom>
              <a:blipFill>
                <a:blip r:embed="rId4"/>
                <a:stretch>
                  <a:fillRect r="-2519" b="-1064"/>
                </a:stretch>
              </a:blipFill>
            </p:spPr>
            <p:txBody>
              <a:bodyPr/>
              <a:lstStyle/>
              <a:p>
                <a:r>
                  <a:rPr lang="es-MX">
                    <a:noFill/>
                  </a:rPr>
                  <a:t> </a:t>
                </a:r>
              </a:p>
            </p:txBody>
          </p:sp>
        </mc:Fallback>
      </mc:AlternateContent>
      <p:sp>
        <p:nvSpPr>
          <p:cNvPr id="6" name="CuadroTexto 5">
            <a:extLst>
              <a:ext uri="{FF2B5EF4-FFF2-40B4-BE49-F238E27FC236}">
                <a16:creationId xmlns:a16="http://schemas.microsoft.com/office/drawing/2014/main" id="{6F1B21DE-8746-4C72-9FF3-6A2404C0D6E7}"/>
              </a:ext>
            </a:extLst>
          </p:cNvPr>
          <p:cNvSpPr txBox="1"/>
          <p:nvPr/>
        </p:nvSpPr>
        <p:spPr>
          <a:xfrm>
            <a:off x="6294269" y="2399234"/>
            <a:ext cx="5076096" cy="677108"/>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Cuadro 2. Propiedades del aire a 1500 m altura.</a:t>
            </a:r>
          </a:p>
          <a:p>
            <a:endParaRPr lang="es-MX" dirty="0"/>
          </a:p>
        </p:txBody>
      </p:sp>
      <p:sp>
        <p:nvSpPr>
          <p:cNvPr id="7" name="CuadroTexto 6">
            <a:extLst>
              <a:ext uri="{FF2B5EF4-FFF2-40B4-BE49-F238E27FC236}">
                <a16:creationId xmlns:a16="http://schemas.microsoft.com/office/drawing/2014/main" id="{C65895D2-F479-4424-B5A4-8A7DCE5813D1}"/>
              </a:ext>
            </a:extLst>
          </p:cNvPr>
          <p:cNvSpPr txBox="1"/>
          <p:nvPr/>
        </p:nvSpPr>
        <p:spPr>
          <a:xfrm>
            <a:off x="3869937" y="6373769"/>
            <a:ext cx="3637534" cy="400110"/>
          </a:xfrm>
          <a:prstGeom prst="rect">
            <a:avLst/>
          </a:prstGeom>
          <a:noFill/>
        </p:spPr>
        <p:txBody>
          <a:bodyPr wrap="none" rtlCol="0">
            <a:spAutoFit/>
          </a:bodyPr>
          <a:lstStyle/>
          <a:p>
            <a:r>
              <a:rPr lang="es-MX" sz="2000" dirty="0">
                <a:latin typeface="Times New Roman" panose="02020603050405020304" pitchFamily="18" charset="0"/>
                <a:cs typeface="Times New Roman" panose="02020603050405020304" pitchFamily="18" charset="0"/>
              </a:rPr>
              <a:t>Ecuación 1. Número de Reynolds</a:t>
            </a:r>
          </a:p>
        </p:txBody>
      </p:sp>
    </p:spTree>
    <p:extLst>
      <p:ext uri="{BB962C8B-B14F-4D97-AF65-F5344CB8AC3E}">
        <p14:creationId xmlns:p14="http://schemas.microsoft.com/office/powerpoint/2010/main" val="290123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6C926D-10A8-4EB7-ADC3-C01B566A67CF}"/>
              </a:ext>
            </a:extLst>
          </p:cNvPr>
          <p:cNvPicPr/>
          <p:nvPr/>
        </p:nvPicPr>
        <p:blipFill rotWithShape="1">
          <a:blip r:embed="rId3"/>
          <a:srcRect l="1156" t="20538" r="49206" b="17287"/>
          <a:stretch/>
        </p:blipFill>
        <p:spPr bwMode="auto">
          <a:xfrm>
            <a:off x="6096000" y="1173182"/>
            <a:ext cx="5276850" cy="3716020"/>
          </a:xfrm>
          <a:prstGeom prst="rect">
            <a:avLst/>
          </a:prstGeom>
          <a:ln>
            <a:noFill/>
          </a:ln>
          <a:extLst>
            <a:ext uri="{53640926-AAD7-44d8-BBD7-CCE9431645EC}">
              <a14:shadowObscured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4" name="Imagen 3">
            <a:extLst>
              <a:ext uri="{FF2B5EF4-FFF2-40B4-BE49-F238E27FC236}">
                <a16:creationId xmlns:a16="http://schemas.microsoft.com/office/drawing/2014/main" id="{04CFFCEA-2CCB-4E87-A8A7-7ADDD418E4EA}"/>
              </a:ext>
            </a:extLst>
          </p:cNvPr>
          <p:cNvPicPr>
            <a:picLocks noChangeAspect="1"/>
          </p:cNvPicPr>
          <p:nvPr/>
        </p:nvPicPr>
        <p:blipFill>
          <a:blip r:embed="rId4"/>
          <a:stretch>
            <a:fillRect/>
          </a:stretch>
        </p:blipFill>
        <p:spPr>
          <a:xfrm>
            <a:off x="792497" y="1178576"/>
            <a:ext cx="3991390" cy="3710626"/>
          </a:xfrm>
          <a:prstGeom prst="rect">
            <a:avLst/>
          </a:prstGeom>
        </p:spPr>
      </p:pic>
      <p:sp>
        <p:nvSpPr>
          <p:cNvPr id="5" name="CuadroTexto 4">
            <a:extLst>
              <a:ext uri="{FF2B5EF4-FFF2-40B4-BE49-F238E27FC236}">
                <a16:creationId xmlns:a16="http://schemas.microsoft.com/office/drawing/2014/main" id="{5232472C-000A-4518-AA22-C1BB300A9D58}"/>
              </a:ext>
            </a:extLst>
          </p:cNvPr>
          <p:cNvSpPr txBox="1"/>
          <p:nvPr/>
        </p:nvSpPr>
        <p:spPr>
          <a:xfrm>
            <a:off x="-90232" y="5186981"/>
            <a:ext cx="5575459" cy="984885"/>
          </a:xfrm>
          <a:prstGeom prst="rect">
            <a:avLst/>
          </a:prstGeom>
          <a:noFill/>
        </p:spPr>
        <p:txBody>
          <a:bodyPr wrap="square" rtlCol="0">
            <a:spAutoFit/>
          </a:bodyPr>
          <a:lstStyle/>
          <a:p>
            <a:pPr algn="ctr"/>
            <a:r>
              <a:rPr lang="es-MX" sz="2000" dirty="0">
                <a:latin typeface="Times New Roman" panose="02020603050405020304" pitchFamily="18" charset="0"/>
                <a:cs typeface="Times New Roman" panose="02020603050405020304" pitchFamily="18" charset="0"/>
              </a:rPr>
              <a:t>Figura 3. Desempeño de perfiles en un determinado régimen de turbulencia.</a:t>
            </a:r>
          </a:p>
          <a:p>
            <a:endParaRPr lang="es-MX" dirty="0"/>
          </a:p>
        </p:txBody>
      </p:sp>
      <p:sp>
        <p:nvSpPr>
          <p:cNvPr id="6" name="CuadroTexto 5">
            <a:extLst>
              <a:ext uri="{FF2B5EF4-FFF2-40B4-BE49-F238E27FC236}">
                <a16:creationId xmlns:a16="http://schemas.microsoft.com/office/drawing/2014/main" id="{D3AE7FB7-9B36-4997-B99D-296B57901B7B}"/>
              </a:ext>
            </a:extLst>
          </p:cNvPr>
          <p:cNvSpPr txBox="1"/>
          <p:nvPr/>
        </p:nvSpPr>
        <p:spPr>
          <a:xfrm>
            <a:off x="5810689" y="5186981"/>
            <a:ext cx="5847471" cy="984885"/>
          </a:xfrm>
          <a:prstGeom prst="rect">
            <a:avLst/>
          </a:prstGeom>
          <a:noFill/>
        </p:spPr>
        <p:txBody>
          <a:bodyPr wrap="square" rtlCol="0">
            <a:spAutoFit/>
          </a:bodyPr>
          <a:lstStyle/>
          <a:p>
            <a:pPr algn="ctr"/>
            <a:r>
              <a:rPr lang="es-MX" sz="2000" dirty="0">
                <a:latin typeface="Times New Roman" panose="02020603050405020304" pitchFamily="18" charset="0"/>
                <a:cs typeface="Times New Roman" panose="02020603050405020304" pitchFamily="18" charset="0"/>
              </a:rPr>
              <a:t>Figura 4. Relación de C</a:t>
            </a:r>
            <a:r>
              <a:rPr lang="es-MX" sz="2000" baseline="-25000" dirty="0">
                <a:latin typeface="Times New Roman" panose="02020603050405020304" pitchFamily="18" charset="0"/>
                <a:cs typeface="Times New Roman" panose="02020603050405020304" pitchFamily="18" charset="0"/>
              </a:rPr>
              <a:t>L</a:t>
            </a:r>
            <a:r>
              <a:rPr lang="es-MX" sz="2000" dirty="0">
                <a:latin typeface="Times New Roman" panose="02020603050405020304" pitchFamily="18" charset="0"/>
                <a:cs typeface="Times New Roman" panose="02020603050405020304" pitchFamily="18" charset="0"/>
              </a:rPr>
              <a:t> y C</a:t>
            </a:r>
            <a:r>
              <a:rPr lang="es-MX" sz="2000" baseline="-25000" dirty="0">
                <a:latin typeface="Times New Roman" panose="02020603050405020304" pitchFamily="18" charset="0"/>
                <a:cs typeface="Times New Roman" panose="02020603050405020304" pitchFamily="18" charset="0"/>
              </a:rPr>
              <a:t>D</a:t>
            </a:r>
            <a:r>
              <a:rPr lang="es-MX" sz="2000" dirty="0">
                <a:latin typeface="Times New Roman" panose="02020603050405020304" pitchFamily="18" charset="0"/>
                <a:cs typeface="Times New Roman" panose="02020603050405020304" pitchFamily="18" charset="0"/>
              </a:rPr>
              <a:t> de perfiles aerodinámicos en un Reynolds de 350000.</a:t>
            </a:r>
          </a:p>
          <a:p>
            <a:endParaRPr lang="es-MX" dirty="0"/>
          </a:p>
        </p:txBody>
      </p:sp>
    </p:spTree>
    <p:extLst>
      <p:ext uri="{BB962C8B-B14F-4D97-AF65-F5344CB8AC3E}">
        <p14:creationId xmlns:p14="http://schemas.microsoft.com/office/powerpoint/2010/main" val="153064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D33332B-3765-4929-BFBB-896CE594F22D}"/>
              </a:ext>
            </a:extLst>
          </p:cNvPr>
          <p:cNvGraphicFramePr>
            <a:graphicFrameLocks noGrp="1"/>
          </p:cNvGraphicFramePr>
          <p:nvPr>
            <p:extLst>
              <p:ext uri="{D42A27DB-BD31-4B8C-83A1-F6EECF244321}">
                <p14:modId xmlns:p14="http://schemas.microsoft.com/office/powerpoint/2010/main" val="2585848248"/>
              </p:ext>
            </p:extLst>
          </p:nvPr>
        </p:nvGraphicFramePr>
        <p:xfrm>
          <a:off x="5902850" y="756198"/>
          <a:ext cx="5863957" cy="5875854"/>
        </p:xfrm>
        <a:graphic>
          <a:graphicData uri="http://schemas.openxmlformats.org/drawingml/2006/table">
            <a:tbl>
              <a:tblPr firstRow="1" firstCol="1" bandRow="1">
                <a:tableStyleId>{5940675A-B579-460E-94D1-54222C63F5DA}</a:tableStyleId>
              </a:tblPr>
              <a:tblGrid>
                <a:gridCol w="1977804">
                  <a:extLst>
                    <a:ext uri="{9D8B030D-6E8A-4147-A177-3AD203B41FA5}">
                      <a16:colId xmlns:a16="http://schemas.microsoft.com/office/drawing/2014/main" val="938217585"/>
                    </a:ext>
                  </a:extLst>
                </a:gridCol>
                <a:gridCol w="984807">
                  <a:extLst>
                    <a:ext uri="{9D8B030D-6E8A-4147-A177-3AD203B41FA5}">
                      <a16:colId xmlns:a16="http://schemas.microsoft.com/office/drawing/2014/main" val="3011530307"/>
                    </a:ext>
                  </a:extLst>
                </a:gridCol>
                <a:gridCol w="832211">
                  <a:extLst>
                    <a:ext uri="{9D8B030D-6E8A-4147-A177-3AD203B41FA5}">
                      <a16:colId xmlns:a16="http://schemas.microsoft.com/office/drawing/2014/main" val="3831519108"/>
                    </a:ext>
                  </a:extLst>
                </a:gridCol>
                <a:gridCol w="1232685">
                  <a:extLst>
                    <a:ext uri="{9D8B030D-6E8A-4147-A177-3AD203B41FA5}">
                      <a16:colId xmlns:a16="http://schemas.microsoft.com/office/drawing/2014/main" val="1876556464"/>
                    </a:ext>
                  </a:extLst>
                </a:gridCol>
                <a:gridCol w="836450">
                  <a:extLst>
                    <a:ext uri="{9D8B030D-6E8A-4147-A177-3AD203B41FA5}">
                      <a16:colId xmlns:a16="http://schemas.microsoft.com/office/drawing/2014/main" val="990721427"/>
                    </a:ext>
                  </a:extLst>
                </a:gridCol>
              </a:tblGrid>
              <a:tr h="233661">
                <a:tc gridSpan="2">
                  <a:txBody>
                    <a:bodyPr/>
                    <a:lstStyle/>
                    <a:p>
                      <a:pPr algn="ctr">
                        <a:lnSpc>
                          <a:spcPct val="150000"/>
                        </a:lnSpc>
                        <a:spcAft>
                          <a:spcPts val="800"/>
                        </a:spcAft>
                      </a:pPr>
                      <a:r>
                        <a:rPr lang="es-MX" sz="1100" dirty="0">
                          <a:effectLst/>
                          <a:latin typeface="Times New Roman" panose="02020603050405020304" pitchFamily="18" charset="0"/>
                          <a:cs typeface="Times New Roman" panose="02020603050405020304" pitchFamily="18" charset="0"/>
                        </a:rPr>
                        <a:t>PARSEC</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hMerge="1">
                  <a:txBody>
                    <a:bodyPr/>
                    <a:lstStyle/>
                    <a:p>
                      <a:endParaRPr lang="es-MX"/>
                    </a:p>
                  </a:txBody>
                  <a:tcPr/>
                </a:tc>
                <a:tc gridSpan="3">
                  <a:txBody>
                    <a:bodyPr/>
                    <a:lstStyle/>
                    <a:p>
                      <a:pPr algn="ctr">
                        <a:lnSpc>
                          <a:spcPct val="150000"/>
                        </a:lnSpc>
                        <a:spcAft>
                          <a:spcPts val="800"/>
                        </a:spcAft>
                      </a:pPr>
                      <a:r>
                        <a:rPr lang="es-MX" sz="1100">
                          <a:effectLst/>
                          <a:latin typeface="Times New Roman" panose="02020603050405020304" pitchFamily="18" charset="0"/>
                          <a:cs typeface="Times New Roman" panose="02020603050405020304" pitchFamily="18" charset="0"/>
                        </a:rPr>
                        <a:t>Perfiles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05391327"/>
                  </a:ext>
                </a:extLst>
              </a:tr>
              <a:tr h="499158">
                <a:tc>
                  <a:txBody>
                    <a:bodyPr/>
                    <a:lstStyle/>
                    <a:p>
                      <a:pPr algn="l">
                        <a:lnSpc>
                          <a:spcPct val="150000"/>
                        </a:lnSpc>
                        <a:spcAft>
                          <a:spcPts val="800"/>
                        </a:spcAft>
                      </a:pPr>
                      <a:r>
                        <a:rPr lang="es-MX" sz="1100" dirty="0">
                          <a:effectLst/>
                          <a:latin typeface="Times New Roman" panose="02020603050405020304" pitchFamily="18" charset="0"/>
                          <a:cs typeface="Times New Roman" panose="02020603050405020304" pitchFamily="18" charset="0"/>
                        </a:rPr>
                        <a:t>Parámetros</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Simbología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Eppler 395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WORTMANN FX 60-126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MH 114</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366158652"/>
                  </a:ext>
                </a:extLst>
              </a:tr>
              <a:tr h="499158">
                <a:tc>
                  <a:txBody>
                    <a:bodyPr/>
                    <a:lstStyle/>
                    <a:p>
                      <a:pPr algn="l">
                        <a:lnSpc>
                          <a:spcPct val="150000"/>
                        </a:lnSpc>
                        <a:spcAft>
                          <a:spcPts val="800"/>
                        </a:spcAft>
                      </a:pPr>
                      <a:r>
                        <a:rPr lang="es-MX" sz="1100" dirty="0">
                          <a:effectLst/>
                          <a:latin typeface="Times New Roman" panose="02020603050405020304" pitchFamily="18" charset="0"/>
                          <a:cs typeface="Times New Roman" panose="02020603050405020304" pitchFamily="18" charset="0"/>
                        </a:rPr>
                        <a:t>Radio de curvatura en el borde de ataque</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Rle</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0.02666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0.01011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0.0277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2642523428"/>
                  </a:ext>
                </a:extLst>
              </a:tr>
              <a:tr h="499158">
                <a:tc>
                  <a:txBody>
                    <a:bodyPr/>
                    <a:lstStyle/>
                    <a:p>
                      <a:pPr algn="l">
                        <a:lnSpc>
                          <a:spcPct val="150000"/>
                        </a:lnSpc>
                        <a:spcAft>
                          <a:spcPts val="800"/>
                        </a:spcAft>
                      </a:pPr>
                      <a:r>
                        <a:rPr lang="es-MX" sz="1100" dirty="0">
                          <a:effectLst/>
                          <a:latin typeface="Times New Roman" panose="02020603050405020304" pitchFamily="18" charset="0"/>
                          <a:cs typeface="Times New Roman" panose="02020603050405020304" pitchFamily="18" charset="0"/>
                        </a:rPr>
                        <a:t>Posición del máximo del extradós</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Xup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0.3995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0.34293</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0.3963</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1335954441"/>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Magnitud del máximo del extradós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Yup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0.10925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dirty="0">
                          <a:effectLst/>
                          <a:latin typeface="Times New Roman" panose="02020603050405020304" pitchFamily="18" charset="0"/>
                          <a:cs typeface="Times New Roman" panose="02020603050405020304" pitchFamily="18" charset="0"/>
                        </a:rPr>
                        <a:t>0.0959</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0.1275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4236646427"/>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curvatura en el máximo del extradós </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YXXup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-0.7729</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-0.5766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-0.626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600809399"/>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Posición del máximo del intradós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Xlow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0.1354</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0.1892</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0.0904</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044767944"/>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Magnitud del máximo del intradós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Ylow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-0.02748</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-0.034258</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-0.0178</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1802751876"/>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curvatura en el máximo del intradós </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YXXlow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0.57206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0.5597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0.2015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2609649818"/>
                  </a:ext>
                </a:extLst>
              </a:tr>
              <a:tr h="383257">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Espesor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Tte</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6618257"/>
                  </a:ext>
                </a:extLst>
              </a:tr>
              <a:tr h="383257">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Posición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Toff</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2860015862"/>
                  </a:ext>
                </a:extLst>
              </a:tr>
              <a:tr h="383257">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Ángulo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α</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-15.37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-18.4986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-23.15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2488127638"/>
                  </a:ext>
                </a:extLst>
              </a:tr>
              <a:tr h="499158">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Angulo del espesor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β</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8.41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a:effectLst/>
                          <a:latin typeface="Times New Roman" panose="02020603050405020304" pitchFamily="18" charset="0"/>
                          <a:cs typeface="Times New Roman" panose="02020603050405020304" pitchFamily="18" charset="0"/>
                        </a:rPr>
                        <a:t>7.407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l">
                        <a:lnSpc>
                          <a:spcPct val="150000"/>
                        </a:lnSpc>
                        <a:spcAft>
                          <a:spcPts val="800"/>
                        </a:spcAft>
                      </a:pPr>
                      <a:r>
                        <a:rPr lang="es-MX" sz="1100" dirty="0">
                          <a:effectLst/>
                          <a:latin typeface="Times New Roman" panose="02020603050405020304" pitchFamily="18" charset="0"/>
                          <a:cs typeface="Times New Roman" panose="02020603050405020304" pitchFamily="18" charset="0"/>
                        </a:rPr>
                        <a:t>8.45</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877758482"/>
                  </a:ext>
                </a:extLst>
              </a:tr>
            </a:tbl>
          </a:graphicData>
        </a:graphic>
      </p:graphicFrame>
      <p:pic>
        <p:nvPicPr>
          <p:cNvPr id="4" name="Imagen 3">
            <a:extLst>
              <a:ext uri="{FF2B5EF4-FFF2-40B4-BE49-F238E27FC236}">
                <a16:creationId xmlns:a16="http://schemas.microsoft.com/office/drawing/2014/main" id="{506BB961-1E0D-4E21-AA45-F83613222437}"/>
              </a:ext>
            </a:extLst>
          </p:cNvPr>
          <p:cNvPicPr/>
          <p:nvPr/>
        </p:nvPicPr>
        <p:blipFill rotWithShape="1">
          <a:blip r:embed="rId2"/>
          <a:srcRect l="46604" t="24850" r="31409" b="13816"/>
          <a:stretch/>
        </p:blipFill>
        <p:spPr bwMode="auto">
          <a:xfrm>
            <a:off x="1265211" y="724947"/>
            <a:ext cx="2983865" cy="4679950"/>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666AEEE8-82AC-4085-B926-F742AD780717}"/>
              </a:ext>
            </a:extLst>
          </p:cNvPr>
          <p:cNvSpPr txBox="1"/>
          <p:nvPr/>
        </p:nvSpPr>
        <p:spPr>
          <a:xfrm>
            <a:off x="224528" y="5543738"/>
            <a:ext cx="5276248" cy="984885"/>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5. Parametrizado de los perfiles a) Eppler 395 b) MH 114 y c) Wortmann FX 60 – 126.</a:t>
            </a:r>
          </a:p>
          <a:p>
            <a:endParaRPr lang="es-MX" dirty="0">
              <a:latin typeface="Times New Roman" panose="02020603050405020304" pitchFamily="18" charset="0"/>
              <a:cs typeface="Times New Roman" panose="02020603050405020304" pitchFamily="18" charset="0"/>
            </a:endParaRPr>
          </a:p>
        </p:txBody>
      </p:sp>
      <p:sp>
        <p:nvSpPr>
          <p:cNvPr id="6" name="Rectángulo 5">
            <a:extLst>
              <a:ext uri="{FF2B5EF4-FFF2-40B4-BE49-F238E27FC236}">
                <a16:creationId xmlns:a16="http://schemas.microsoft.com/office/drawing/2014/main" id="{8109B4FA-3D08-4015-BBB9-2B0FFD237D14}"/>
              </a:ext>
            </a:extLst>
          </p:cNvPr>
          <p:cNvSpPr/>
          <p:nvPr/>
        </p:nvSpPr>
        <p:spPr>
          <a:xfrm>
            <a:off x="5902850" y="124441"/>
            <a:ext cx="4708340" cy="498663"/>
          </a:xfrm>
          <a:prstGeom prst="rect">
            <a:avLst/>
          </a:prstGeom>
        </p:spPr>
        <p:txBody>
          <a:bodyPr wrap="none">
            <a:spAutoFit/>
          </a:bodyPr>
          <a:lstStyle/>
          <a:p>
            <a:pPr>
              <a:lnSpc>
                <a:spcPct val="150000"/>
              </a:lnSpc>
              <a:spcAft>
                <a:spcPts val="100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Cuadro 3. Resultados de la parametrización</a:t>
            </a:r>
            <a:r>
              <a:rPr lang="es-MX"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5007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8AB8D84-A204-4AD5-8593-1290F23847A1}"/>
              </a:ext>
            </a:extLst>
          </p:cNvPr>
          <p:cNvGraphicFramePr>
            <a:graphicFrameLocks noGrp="1"/>
          </p:cNvGraphicFramePr>
          <p:nvPr>
            <p:extLst>
              <p:ext uri="{D42A27DB-BD31-4B8C-83A1-F6EECF244321}">
                <p14:modId xmlns:p14="http://schemas.microsoft.com/office/powerpoint/2010/main" val="2068597889"/>
              </p:ext>
            </p:extLst>
          </p:nvPr>
        </p:nvGraphicFramePr>
        <p:xfrm>
          <a:off x="468713" y="858139"/>
          <a:ext cx="4940821" cy="5758710"/>
        </p:xfrm>
        <a:graphic>
          <a:graphicData uri="http://schemas.openxmlformats.org/drawingml/2006/table">
            <a:tbl>
              <a:tblPr firstRow="1" firstCol="1" bandRow="1">
                <a:tableStyleId>{5940675A-B579-460E-94D1-54222C63F5DA}</a:tableStyleId>
              </a:tblPr>
              <a:tblGrid>
                <a:gridCol w="1600946">
                  <a:extLst>
                    <a:ext uri="{9D8B030D-6E8A-4147-A177-3AD203B41FA5}">
                      <a16:colId xmlns:a16="http://schemas.microsoft.com/office/drawing/2014/main" val="2283370315"/>
                    </a:ext>
                  </a:extLst>
                </a:gridCol>
                <a:gridCol w="797160">
                  <a:extLst>
                    <a:ext uri="{9D8B030D-6E8A-4147-A177-3AD203B41FA5}">
                      <a16:colId xmlns:a16="http://schemas.microsoft.com/office/drawing/2014/main" val="4103490840"/>
                    </a:ext>
                  </a:extLst>
                </a:gridCol>
                <a:gridCol w="759200">
                  <a:extLst>
                    <a:ext uri="{9D8B030D-6E8A-4147-A177-3AD203B41FA5}">
                      <a16:colId xmlns:a16="http://schemas.microsoft.com/office/drawing/2014/main" val="4092715366"/>
                    </a:ext>
                  </a:extLst>
                </a:gridCol>
                <a:gridCol w="997805">
                  <a:extLst>
                    <a:ext uri="{9D8B030D-6E8A-4147-A177-3AD203B41FA5}">
                      <a16:colId xmlns:a16="http://schemas.microsoft.com/office/drawing/2014/main" val="1507213436"/>
                    </a:ext>
                  </a:extLst>
                </a:gridCol>
                <a:gridCol w="785710">
                  <a:extLst>
                    <a:ext uri="{9D8B030D-6E8A-4147-A177-3AD203B41FA5}">
                      <a16:colId xmlns:a16="http://schemas.microsoft.com/office/drawing/2014/main" val="1611121734"/>
                    </a:ext>
                  </a:extLst>
                </a:gridCol>
              </a:tblGrid>
              <a:tr h="171058">
                <a:tc gridSpan="2">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PARSEC</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hMerge="1">
                  <a:txBody>
                    <a:bodyPr/>
                    <a:lstStyle/>
                    <a:p>
                      <a:endParaRPr lang="es-MX"/>
                    </a:p>
                  </a:txBody>
                  <a:tcPr/>
                </a:tc>
                <a:tc gridSpan="3">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Perfiles optimizados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67404232"/>
                  </a:ext>
                </a:extLst>
              </a:tr>
              <a:tr h="336318">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Parámetros</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Simbología</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EPPLER 395</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WORTMANN FX 60-126</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MH 114</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881252366"/>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Radio de curvatura en el borde de ataque</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Rle</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0.027126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0.011585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0.028993</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4245619619"/>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Posición del máximo del extradós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Xup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0.42182</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0.365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0.41781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4067777144"/>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Magnitud del máximo del extradós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Yup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0.12289</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0.10767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0.1386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289187224"/>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Curvatura en el máximo del extradós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YXXup</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-0.7677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-0.57256</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-0.62531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1223716435"/>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Posición del máximo del intradós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Xlow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0.14452</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0.18734</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0.096239</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1979398246"/>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Magnitud del máximo del intradós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Ylow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-0.014167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-0.020221</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-0.004057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885963010"/>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Curvatura en el máximo del intradós</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YXXlow</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0.63015</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0.62578</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0.24481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1787203517"/>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Espesor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Tte</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51366902"/>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Posición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Toff</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0</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759759976"/>
                  </a:ext>
                </a:extLst>
              </a:tr>
              <a:tr h="336318">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Ángulo del borde de salida</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α</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-15.51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-18.669</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-23.227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315853994"/>
                  </a:ext>
                </a:extLst>
              </a:tr>
              <a:tr h="336318">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Angulo del espesor del borde de salida</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β</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8.3631</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a:effectLst/>
                          <a:latin typeface="Times New Roman" panose="02020603050405020304" pitchFamily="18" charset="0"/>
                          <a:cs typeface="Times New Roman" panose="02020603050405020304" pitchFamily="18" charset="0"/>
                        </a:rPr>
                        <a:t>7.3837</a:t>
                      </a:r>
                      <a:endParaRPr lang="es-MX"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tc>
                  <a:txBody>
                    <a:bodyPr/>
                    <a:lstStyle/>
                    <a:p>
                      <a:pPr algn="just">
                        <a:lnSpc>
                          <a:spcPct val="150000"/>
                        </a:lnSpc>
                        <a:spcAft>
                          <a:spcPts val="800"/>
                        </a:spcAft>
                      </a:pPr>
                      <a:r>
                        <a:rPr lang="es-MX" sz="1100" dirty="0">
                          <a:effectLst/>
                          <a:latin typeface="Times New Roman" panose="02020603050405020304" pitchFamily="18" charset="0"/>
                          <a:cs typeface="Times New Roman" panose="02020603050405020304" pitchFamily="18" charset="0"/>
                        </a:rPr>
                        <a:t>8.4391</a:t>
                      </a:r>
                      <a:endParaRPr lang="es-MX"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09" marR="44409" marT="0" marB="0"/>
                </a:tc>
                <a:extLst>
                  <a:ext uri="{0D108BD9-81ED-4DB2-BD59-A6C34878D82A}">
                    <a16:rowId xmlns:a16="http://schemas.microsoft.com/office/drawing/2014/main" val="2580237782"/>
                  </a:ext>
                </a:extLst>
              </a:tr>
            </a:tbl>
          </a:graphicData>
        </a:graphic>
      </p:graphicFrame>
      <p:pic>
        <p:nvPicPr>
          <p:cNvPr id="6" name="Imagen 5">
            <a:extLst>
              <a:ext uri="{FF2B5EF4-FFF2-40B4-BE49-F238E27FC236}">
                <a16:creationId xmlns:a16="http://schemas.microsoft.com/office/drawing/2014/main" id="{1ACF7332-6BC3-491A-B1A9-693A5FFE160B}"/>
              </a:ext>
            </a:extLst>
          </p:cNvPr>
          <p:cNvPicPr/>
          <p:nvPr/>
        </p:nvPicPr>
        <p:blipFill rotWithShape="1">
          <a:blip r:embed="rId2">
            <a:extLst>
              <a:ext uri="{28A0092B-C50C-407E-A947-70E740481C1C}">
                <a14:useLocalDpi xmlns:a14="http://schemas.microsoft.com/office/drawing/2010/main" val="0"/>
              </a:ext>
            </a:extLst>
          </a:blip>
          <a:srcRect l="31403" t="2778" r="35945" b="8056"/>
          <a:stretch/>
        </p:blipFill>
        <p:spPr bwMode="auto">
          <a:xfrm>
            <a:off x="7751296" y="699113"/>
            <a:ext cx="3159907" cy="4763135"/>
          </a:xfrm>
          <a:prstGeom prst="rect">
            <a:avLst/>
          </a:prstGeom>
          <a:noFill/>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B3922CC4-F150-4A0C-959E-F35E1CC8DDBC}"/>
              </a:ext>
            </a:extLst>
          </p:cNvPr>
          <p:cNvSpPr txBox="1"/>
          <p:nvPr/>
        </p:nvSpPr>
        <p:spPr>
          <a:xfrm>
            <a:off x="6505275" y="5767098"/>
            <a:ext cx="5651947" cy="984885"/>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6. Construcción de los perfiles optimizados a) Eppler 395 b) MH 114 y c) Wortmann FX 60 – 126.</a:t>
            </a:r>
          </a:p>
          <a:p>
            <a:endParaRPr lang="es-MX" dirty="0"/>
          </a:p>
        </p:txBody>
      </p:sp>
      <p:sp>
        <p:nvSpPr>
          <p:cNvPr id="3" name="CuadroTexto 2">
            <a:extLst>
              <a:ext uri="{FF2B5EF4-FFF2-40B4-BE49-F238E27FC236}">
                <a16:creationId xmlns:a16="http://schemas.microsoft.com/office/drawing/2014/main" id="{B5CCD15E-89CB-4178-941D-3CEA55DE1809}"/>
              </a:ext>
            </a:extLst>
          </p:cNvPr>
          <p:cNvSpPr txBox="1"/>
          <p:nvPr/>
        </p:nvSpPr>
        <p:spPr>
          <a:xfrm>
            <a:off x="192052" y="181031"/>
            <a:ext cx="5494145" cy="677108"/>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Cuadro 4. Valores de la optimización de perfiles</a:t>
            </a:r>
            <a:r>
              <a:rPr lang="es-MX" dirty="0"/>
              <a:t>.</a:t>
            </a:r>
          </a:p>
          <a:p>
            <a:endParaRPr lang="es-MX" dirty="0"/>
          </a:p>
        </p:txBody>
      </p:sp>
    </p:spTree>
    <p:extLst>
      <p:ext uri="{BB962C8B-B14F-4D97-AF65-F5344CB8AC3E}">
        <p14:creationId xmlns:p14="http://schemas.microsoft.com/office/powerpoint/2010/main" val="164768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12C3DB5-F43F-4BC5-911E-821491DC5B08}"/>
              </a:ext>
            </a:extLst>
          </p:cNvPr>
          <p:cNvPicPr/>
          <p:nvPr/>
        </p:nvPicPr>
        <p:blipFill rotWithShape="1">
          <a:blip r:embed="rId2"/>
          <a:srcRect l="52614" t="30286" r="22604" b="42342"/>
          <a:stretch/>
        </p:blipFill>
        <p:spPr bwMode="auto">
          <a:xfrm>
            <a:off x="887896" y="1522609"/>
            <a:ext cx="4722659" cy="3103291"/>
          </a:xfrm>
          <a:prstGeom prst="rect">
            <a:avLst/>
          </a:prstGeom>
          <a:ln>
            <a:noFill/>
          </a:ln>
          <a:extLst>
            <a:ext uri="{53640926-AAD7-44d8-BBD7-CCE9431645EC}">
              <a14:shadowObscured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pic>
        <p:nvPicPr>
          <p:cNvPr id="11" name="Imagen 10">
            <a:extLst>
              <a:ext uri="{FF2B5EF4-FFF2-40B4-BE49-F238E27FC236}">
                <a16:creationId xmlns:a16="http://schemas.microsoft.com/office/drawing/2014/main" id="{428130CA-8C63-4658-A671-662666AB8B22}"/>
              </a:ext>
            </a:extLst>
          </p:cNvPr>
          <p:cNvPicPr/>
          <p:nvPr/>
        </p:nvPicPr>
        <p:blipFill rotWithShape="1">
          <a:blip r:embed="rId3"/>
          <a:srcRect l="47422" t="28074" r="9877" b="43248"/>
          <a:stretch/>
        </p:blipFill>
        <p:spPr bwMode="auto">
          <a:xfrm>
            <a:off x="6096000" y="2110957"/>
            <a:ext cx="5499652" cy="1912695"/>
          </a:xfrm>
          <a:prstGeom prst="rect">
            <a:avLst/>
          </a:prstGeom>
          <a:ln>
            <a:noFill/>
          </a:ln>
          <a:extLst>
            <a:ext uri="{53640926-AAD7-44d8-BBD7-CCE9431645EC}">
              <a14:shadowObscured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5" name="CuadroTexto 4">
            <a:extLst>
              <a:ext uri="{FF2B5EF4-FFF2-40B4-BE49-F238E27FC236}">
                <a16:creationId xmlns:a16="http://schemas.microsoft.com/office/drawing/2014/main" id="{520DA3BB-C88B-458F-9BA8-B989D92B8A06}"/>
              </a:ext>
            </a:extLst>
          </p:cNvPr>
          <p:cNvSpPr txBox="1"/>
          <p:nvPr/>
        </p:nvSpPr>
        <p:spPr>
          <a:xfrm>
            <a:off x="581506" y="278295"/>
            <a:ext cx="3222357" cy="553998"/>
          </a:xfrm>
          <a:prstGeom prst="rect">
            <a:avLst/>
          </a:prstGeom>
          <a:noFill/>
        </p:spPr>
        <p:txBody>
          <a:bodyPr wrap="none" rtlCol="0">
            <a:spAutoFit/>
          </a:bodyPr>
          <a:lstStyle/>
          <a:p>
            <a:pPr marL="285750" indent="-285750">
              <a:buFont typeface="Arial" panose="020B0604020202020204" pitchFamily="34" charset="0"/>
              <a:buChar char="•"/>
            </a:pPr>
            <a:r>
              <a:rPr lang="es-MX" sz="3000" dirty="0">
                <a:latin typeface="Times New Roman" panose="02020603050405020304" pitchFamily="18" charset="0"/>
                <a:cs typeface="Times New Roman" panose="02020603050405020304" pitchFamily="18" charset="0"/>
              </a:rPr>
              <a:t>Modelo numérico</a:t>
            </a:r>
          </a:p>
        </p:txBody>
      </p:sp>
      <p:sp>
        <p:nvSpPr>
          <p:cNvPr id="3" name="CuadroTexto 2">
            <a:extLst>
              <a:ext uri="{FF2B5EF4-FFF2-40B4-BE49-F238E27FC236}">
                <a16:creationId xmlns:a16="http://schemas.microsoft.com/office/drawing/2014/main" id="{F2264FC2-7E26-4687-B59A-3F3BA06D601F}"/>
              </a:ext>
            </a:extLst>
          </p:cNvPr>
          <p:cNvSpPr txBox="1"/>
          <p:nvPr/>
        </p:nvSpPr>
        <p:spPr>
          <a:xfrm>
            <a:off x="936720" y="4886503"/>
            <a:ext cx="4625009"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7. Mallado del volumen de control</a:t>
            </a:r>
          </a:p>
        </p:txBody>
      </p:sp>
      <p:sp>
        <p:nvSpPr>
          <p:cNvPr id="4" name="CuadroTexto 3">
            <a:extLst>
              <a:ext uri="{FF2B5EF4-FFF2-40B4-BE49-F238E27FC236}">
                <a16:creationId xmlns:a16="http://schemas.microsoft.com/office/drawing/2014/main" id="{50BBA3A1-97A6-4D4D-883A-E9F7D6DD97E5}"/>
              </a:ext>
            </a:extLst>
          </p:cNvPr>
          <p:cNvSpPr txBox="1"/>
          <p:nvPr/>
        </p:nvSpPr>
        <p:spPr>
          <a:xfrm>
            <a:off x="6877878" y="4251746"/>
            <a:ext cx="3935896" cy="400110"/>
          </a:xfrm>
          <a:prstGeom prst="rect">
            <a:avLst/>
          </a:prstGeom>
          <a:noFill/>
        </p:spPr>
        <p:txBody>
          <a:bodyPr wrap="square" rtlCol="0">
            <a:spAutoFit/>
          </a:bodyPr>
          <a:lstStyle/>
          <a:p>
            <a:r>
              <a:rPr lang="es-MX" sz="2000" dirty="0">
                <a:latin typeface="Times New Roman" panose="02020603050405020304" pitchFamily="18" charset="0"/>
                <a:cs typeface="Times New Roman" panose="02020603050405020304" pitchFamily="18" charset="0"/>
              </a:rPr>
              <a:t>Figura 8. Mallado de la capa límite</a:t>
            </a:r>
          </a:p>
        </p:txBody>
      </p:sp>
    </p:spTree>
    <p:extLst>
      <p:ext uri="{BB962C8B-B14F-4D97-AF65-F5344CB8AC3E}">
        <p14:creationId xmlns:p14="http://schemas.microsoft.com/office/powerpoint/2010/main" val="3282075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 bandas</Template>
  <TotalTime>671</TotalTime>
  <Words>953</Words>
  <Application>Microsoft Office PowerPoint</Application>
  <PresentationFormat>Panorámica</PresentationFormat>
  <Paragraphs>209</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Cambria Math</vt:lpstr>
      <vt:lpstr>Corbel</vt:lpstr>
      <vt:lpstr>Symbol</vt:lpstr>
      <vt:lpstr>Times New Roman</vt:lpstr>
      <vt:lpstr>Wingdings</vt:lpstr>
      <vt:lpstr>Con bandas</vt:lpstr>
      <vt:lpstr>Optimización de perfiles aerodinámicos utilizando un algoritmo genético y validación con CFD</vt:lpstr>
      <vt:lpstr>Contenido</vt:lpstr>
      <vt:lpstr>INTRODUCCIÓN</vt:lpstr>
      <vt:lpstr>Presentación de PowerPoint</vt:lpstr>
      <vt:lpstr>DESCRIPCIÓN DEL MÉTODO</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Flores</dc:creator>
  <cp:lastModifiedBy>Manuel Flores</cp:lastModifiedBy>
  <cp:revision>83</cp:revision>
  <dcterms:created xsi:type="dcterms:W3CDTF">2019-06-10T17:50:26Z</dcterms:created>
  <dcterms:modified xsi:type="dcterms:W3CDTF">2019-11-06T01:46:35Z</dcterms:modified>
</cp:coreProperties>
</file>