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Montserrat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D0QZK83sr8InD6c61hM0dbJmM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DBAD6C-A764-4392-8EFF-CD938DB9153E}">
  <a:tblStyle styleId="{75DBAD6C-A764-4392-8EFF-CD938DB915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3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4042e3b61_0_6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74042e3b61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4042e3763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74042e3763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grieta o superficie de rotura producida en la roca, no relacionada con un fenómeno de foliación o clivaje en las rocas metamórficas, a lo largo de la cual no ha habido ningún movimiento. </a:t>
            </a:r>
            <a:endParaRPr/>
          </a:p>
        </p:txBody>
      </p:sp>
      <p:sp>
        <p:nvSpPr>
          <p:cNvPr id="256" name="Google Shape;256;g74042e3763_0_3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4042e3b61_0_7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74042e3b61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4042e3763_0_2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74042e3763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4042e3763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74042e376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74042e3b61_0_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74042e3b61_0_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4042e3b61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74042e3b61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4042e3b61_0_7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74042e3b61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4042e3b61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74042e3b61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4042e3b61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74042e3b6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4042e3763_0_2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74042e3763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4042e3763_0_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74042e3763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4042e3b61_0_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74042e3b6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4042e3763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74042e3763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4042e3b61_0_3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74042e3b61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11" Type="http://schemas.openxmlformats.org/officeDocument/2006/relationships/image" Target="../media/image41.jpg"/><Relationship Id="rId5" Type="http://schemas.openxmlformats.org/officeDocument/2006/relationships/image" Target="../media/image36.jpg"/><Relationship Id="rId15" Type="http://schemas.openxmlformats.org/officeDocument/2006/relationships/image" Target="../media/image45.png"/><Relationship Id="rId10" Type="http://schemas.openxmlformats.org/officeDocument/2006/relationships/image" Target="../media/image40.jp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10" Type="http://schemas.openxmlformats.org/officeDocument/2006/relationships/image" Target="../media/image9.jpg"/><Relationship Id="rId4" Type="http://schemas.openxmlformats.org/officeDocument/2006/relationships/image" Target="../media/image2.gif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fabiola.yepezrn@uanl.edu.m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00" y="4117175"/>
            <a:ext cx="973250" cy="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FIC-HiQ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011" y="5257798"/>
            <a:ext cx="847625" cy="8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4042e3b61_0_613"/>
          <p:cNvSpPr txBox="1">
            <a:spLocks noGrp="1"/>
          </p:cNvSpPr>
          <p:nvPr>
            <p:ph type="title"/>
          </p:nvPr>
        </p:nvSpPr>
        <p:spPr>
          <a:xfrm>
            <a:off x="679101" y="0"/>
            <a:ext cx="846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9F0F"/>
              </a:buClr>
              <a:buSzPts val="3000"/>
              <a:buFont typeface="Calibri"/>
              <a:buNone/>
            </a:pPr>
            <a:r>
              <a:rPr lang="es-419" sz="3000"/>
              <a:t>Resultados del procesado del trabajo de campo</a:t>
            </a:r>
            <a:endParaRPr/>
          </a:p>
        </p:txBody>
      </p:sp>
      <p:pic>
        <p:nvPicPr>
          <p:cNvPr id="249" name="Google Shape;249;g74042e3b61_0_6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157" y="4132363"/>
            <a:ext cx="10625100" cy="21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74042e3b61_0_6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5677" y="944717"/>
            <a:ext cx="4587875" cy="27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74042e3b61_0_613"/>
          <p:cNvSpPr txBox="1"/>
          <p:nvPr/>
        </p:nvSpPr>
        <p:spPr>
          <a:xfrm>
            <a:off x="644435" y="1212979"/>
            <a:ext cx="4630500" cy="2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margen de precisión espacial  es corregido dentro del proceso metodológico.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valores de error obtenidos de la comparación del modelo grueso al mediano es de 1.53  m, mientras que el modelo local bajó a 0.09 (mejora de 93.97%).  Mientras que los valores máximos registrados son de 12.36 m con respecto a los 1.84 m del modelo local (mejora de 85.09%).</a:t>
            </a:r>
            <a:endParaRPr/>
          </a:p>
        </p:txBody>
      </p:sp>
      <p:sp>
        <p:nvSpPr>
          <p:cNvPr id="252" name="Google Shape;252;g74042e3b61_0_613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Resultados trabajo de campo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74042e3763_0_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5540" y="1772010"/>
            <a:ext cx="2223319" cy="102851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74042e3763_0_316"/>
          <p:cNvSpPr/>
          <p:nvPr/>
        </p:nvSpPr>
        <p:spPr>
          <a:xfrm>
            <a:off x="7120835" y="1311965"/>
            <a:ext cx="4841700" cy="2517900"/>
          </a:xfrm>
          <a:prstGeom prst="rect">
            <a:avLst/>
          </a:prstGeom>
          <a:noFill/>
          <a:ln w="38100" cap="flat" cmpd="sng">
            <a:solidFill>
              <a:srgbClr val="D29F0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74042e3763_0_316"/>
          <p:cNvSpPr/>
          <p:nvPr/>
        </p:nvSpPr>
        <p:spPr>
          <a:xfrm>
            <a:off x="236561" y="1337484"/>
            <a:ext cx="6769200" cy="25113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74042e3763_0_3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9F0F"/>
              </a:buClr>
              <a:buSzPts val="4400"/>
              <a:buFont typeface="Calibri"/>
              <a:buNone/>
            </a:pPr>
            <a:r>
              <a:rPr lang="es-419"/>
              <a:t>Proyectos alternos</a:t>
            </a:r>
            <a:endParaRPr/>
          </a:p>
        </p:txBody>
      </p:sp>
      <p:pic>
        <p:nvPicPr>
          <p:cNvPr id="262" name="Google Shape;262;g74042e3763_0_316" descr="Resultado de imagen para vers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8400" y="198968"/>
            <a:ext cx="931653" cy="9316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g74042e3763_0_316"/>
          <p:cNvGrpSpPr/>
          <p:nvPr/>
        </p:nvGrpSpPr>
        <p:grpSpPr>
          <a:xfrm>
            <a:off x="9313565" y="746510"/>
            <a:ext cx="580046" cy="323445"/>
            <a:chOff x="5247525" y="3007275"/>
            <a:chExt cx="517575" cy="384825"/>
          </a:xfrm>
        </p:grpSpPr>
        <p:sp>
          <p:nvSpPr>
            <p:cNvPr id="264" name="Google Shape;264;g74042e3763_0_316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g74042e3763_0_31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g74042e3763_0_316"/>
          <p:cNvSpPr/>
          <p:nvPr/>
        </p:nvSpPr>
        <p:spPr>
          <a:xfrm rot="2209713">
            <a:off x="11149171" y="50227"/>
            <a:ext cx="460331" cy="4393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g74042e3763_0_316" descr="Resultado de imagen para inspire dj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161" y="1687758"/>
            <a:ext cx="1944216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74042e3763_0_3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163950" y="1845582"/>
            <a:ext cx="1010773" cy="183777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74042e3763_0_316"/>
          <p:cNvSpPr txBox="1"/>
          <p:nvPr/>
        </p:nvSpPr>
        <p:spPr>
          <a:xfrm>
            <a:off x="685820" y="2863485"/>
            <a:ext cx="240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 2 /phantom 3 y 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74042e3763_0_316"/>
          <p:cNvSpPr txBox="1"/>
          <p:nvPr/>
        </p:nvSpPr>
        <p:spPr>
          <a:xfrm>
            <a:off x="7224624" y="1925898"/>
            <a:ext cx="2016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Kinect xbox 360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74042e3763_0_316"/>
          <p:cNvSpPr txBox="1"/>
          <p:nvPr/>
        </p:nvSpPr>
        <p:spPr>
          <a:xfrm>
            <a:off x="5304100" y="1684349"/>
            <a:ext cx="1536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LiDAR terrestre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g74042e3763_0_316" descr="F:\congreso\mexicalli 2016\figuras\fig word\lad1_foto.JPG"/>
          <p:cNvPicPr preferRelativeResize="0"/>
          <p:nvPr/>
        </p:nvPicPr>
        <p:blipFill rotWithShape="1">
          <a:blip r:embed="rId7">
            <a:alphaModFix/>
          </a:blip>
          <a:srcRect t="17590" b="10436"/>
          <a:stretch/>
        </p:blipFill>
        <p:spPr>
          <a:xfrm>
            <a:off x="501257" y="4026875"/>
            <a:ext cx="4527048" cy="118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74042e3763_0_316" descr="F:\congreso\mexicalli 2016\figuras\fig word\lad1_lidar_facet.jpg"/>
          <p:cNvPicPr preferRelativeResize="0"/>
          <p:nvPr/>
        </p:nvPicPr>
        <p:blipFill rotWithShape="1">
          <a:blip r:embed="rId8">
            <a:alphaModFix/>
          </a:blip>
          <a:srcRect t="31619" r="2562"/>
          <a:stretch/>
        </p:blipFill>
        <p:spPr>
          <a:xfrm>
            <a:off x="514261" y="5276178"/>
            <a:ext cx="4684031" cy="138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74042e3763_0_316"/>
          <p:cNvPicPr preferRelativeResize="0"/>
          <p:nvPr/>
        </p:nvPicPr>
        <p:blipFill rotWithShape="1">
          <a:blip r:embed="rId9">
            <a:alphaModFix/>
          </a:blip>
          <a:srcRect l="11526" t="37602" r="24044" b="19477"/>
          <a:stretch/>
        </p:blipFill>
        <p:spPr>
          <a:xfrm>
            <a:off x="9371461" y="5254379"/>
            <a:ext cx="2347415" cy="109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74042e3763_0_316"/>
          <p:cNvPicPr preferRelativeResize="0"/>
          <p:nvPr/>
        </p:nvPicPr>
        <p:blipFill rotWithShape="1">
          <a:blip r:embed="rId10">
            <a:alphaModFix/>
          </a:blip>
          <a:srcRect l="5901" t="20910" r="8328" b="22997"/>
          <a:stretch/>
        </p:blipFill>
        <p:spPr>
          <a:xfrm>
            <a:off x="9008461" y="4163290"/>
            <a:ext cx="2910583" cy="107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74042e3763_0_3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66435" y="2731323"/>
            <a:ext cx="1657834" cy="93253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74042e3763_0_316"/>
          <p:cNvSpPr/>
          <p:nvPr/>
        </p:nvSpPr>
        <p:spPr>
          <a:xfrm>
            <a:off x="1330929" y="102721"/>
            <a:ext cx="474953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" name="Google Shape;278;g74042e3763_0_316"/>
          <p:cNvGrpSpPr/>
          <p:nvPr/>
        </p:nvGrpSpPr>
        <p:grpSpPr>
          <a:xfrm>
            <a:off x="1739683" y="618474"/>
            <a:ext cx="580046" cy="323445"/>
            <a:chOff x="5247525" y="3007275"/>
            <a:chExt cx="517575" cy="384825"/>
          </a:xfrm>
        </p:grpSpPr>
        <p:sp>
          <p:nvSpPr>
            <p:cNvPr id="279" name="Google Shape;279;g74042e3763_0_316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74042e3763_0_31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g74042e3763_0_316"/>
          <p:cNvSpPr/>
          <p:nvPr/>
        </p:nvSpPr>
        <p:spPr>
          <a:xfrm rot="2209713">
            <a:off x="1098927" y="472163"/>
            <a:ext cx="460331" cy="4393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74042e3763_0_316"/>
          <p:cNvSpPr/>
          <p:nvPr/>
        </p:nvSpPr>
        <p:spPr>
          <a:xfrm>
            <a:off x="2055425" y="279458"/>
            <a:ext cx="208545" cy="14941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74042e3763_0_316"/>
          <p:cNvSpPr txBox="1"/>
          <p:nvPr/>
        </p:nvSpPr>
        <p:spPr>
          <a:xfrm>
            <a:off x="1802295" y="1373779"/>
            <a:ext cx="376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D29F0F"/>
                </a:solidFill>
                <a:latin typeface="Calibri"/>
                <a:ea typeface="Calibri"/>
                <a:cs typeface="Calibri"/>
                <a:sym typeface="Calibri"/>
              </a:rPr>
              <a:t>Comparación de sensores</a:t>
            </a:r>
            <a:endParaRPr sz="1800" b="1">
              <a:solidFill>
                <a:srgbClr val="D29F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74042e3763_0_316"/>
          <p:cNvSpPr txBox="1"/>
          <p:nvPr/>
        </p:nvSpPr>
        <p:spPr>
          <a:xfrm>
            <a:off x="7748104" y="1393657"/>
            <a:ext cx="376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D29F0F"/>
                </a:solidFill>
                <a:latin typeface="Calibri"/>
                <a:ea typeface="Calibri"/>
                <a:cs typeface="Calibri"/>
                <a:sym typeface="Calibri"/>
              </a:rPr>
              <a:t>Detección de fracturas</a:t>
            </a:r>
            <a:endParaRPr sz="1800" b="1">
              <a:solidFill>
                <a:srgbClr val="D29F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74042e3763_0_316"/>
          <p:cNvSpPr txBox="1"/>
          <p:nvPr/>
        </p:nvSpPr>
        <p:spPr>
          <a:xfrm>
            <a:off x="273879" y="3434493"/>
            <a:ext cx="376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D29F0F"/>
                </a:solidFill>
                <a:latin typeface="Calibri"/>
                <a:ea typeface="Calibri"/>
                <a:cs typeface="Calibri"/>
                <a:sym typeface="Calibri"/>
              </a:rPr>
              <a:t>Detección de superficies</a:t>
            </a:r>
            <a:endParaRPr sz="1800" b="1">
              <a:solidFill>
                <a:srgbClr val="D29F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74042e3763_0_3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49873" y="4041912"/>
            <a:ext cx="2230815" cy="125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74042e3763_0_3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10198" y="2312571"/>
            <a:ext cx="917360" cy="88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4042e3763_0_3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24557" y="5565914"/>
            <a:ext cx="1784627" cy="103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74042e3763_0_3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85360" y="5512904"/>
            <a:ext cx="1726116" cy="108005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74042e3763_0_316"/>
          <p:cNvSpPr txBox="1"/>
          <p:nvPr/>
        </p:nvSpPr>
        <p:spPr>
          <a:xfrm>
            <a:off x="5365945" y="3201721"/>
            <a:ext cx="1536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Brújula geológica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4042e3b61_0_707"/>
          <p:cNvSpPr txBox="1">
            <a:spLocks noGrp="1"/>
          </p:cNvSpPr>
          <p:nvPr>
            <p:ph type="sldNum" idx="12"/>
          </p:nvPr>
        </p:nvSpPr>
        <p:spPr>
          <a:xfrm>
            <a:off x="11480800" y="6356350"/>
            <a:ext cx="365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12</a:t>
            </a:fld>
            <a:endParaRPr/>
          </a:p>
        </p:txBody>
      </p:sp>
      <p:sp>
        <p:nvSpPr>
          <p:cNvPr id="296" name="Google Shape;296;g74042e3b61_0_707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Conclusiones Modelo SIG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g74042e3b61_0_707"/>
          <p:cNvPicPr preferRelativeResize="0"/>
          <p:nvPr/>
        </p:nvPicPr>
        <p:blipFill rotWithShape="1">
          <a:blip r:embed="rId3">
            <a:alphaModFix/>
          </a:blip>
          <a:srcRect r="33901"/>
          <a:stretch/>
        </p:blipFill>
        <p:spPr>
          <a:xfrm>
            <a:off x="729088" y="689575"/>
            <a:ext cx="5538751" cy="47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74042e3b61_0_7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975" y="1517325"/>
            <a:ext cx="5538750" cy="337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04" name="Google Shape;304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05" name="Google Shape;3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3400"/>
            <a:ext cx="11847000" cy="65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14"/>
            <a:ext cx="12192000" cy="673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84"/>
            <a:ext cx="12192000" cy="681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027"/>
            <a:ext cx="12192000" cy="6789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818"/>
            <a:ext cx="12192000" cy="663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918"/>
            <a:ext cx="12192000" cy="682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4042e3763_0_285"/>
          <p:cNvSpPr txBox="1"/>
          <p:nvPr/>
        </p:nvSpPr>
        <p:spPr>
          <a:xfrm>
            <a:off x="480850" y="168925"/>
            <a:ext cx="101349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g74042e3763_0_285"/>
          <p:cNvPicPr preferRelativeResize="0"/>
          <p:nvPr/>
        </p:nvPicPr>
        <p:blipFill rotWithShape="1">
          <a:blip r:embed="rId3">
            <a:alphaModFix/>
          </a:blip>
          <a:srcRect l="8176" t="24191" r="14099" b="60386"/>
          <a:stretch/>
        </p:blipFill>
        <p:spPr>
          <a:xfrm>
            <a:off x="1317550" y="168925"/>
            <a:ext cx="9476202" cy="8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74042e3763_0_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5250" y="72288"/>
            <a:ext cx="973250" cy="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74042e3763_0_285" descr="FIC-HiQ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32661" y="242548"/>
            <a:ext cx="847625" cy="8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74042e3763_0_2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9871" y="1122625"/>
            <a:ext cx="4682774" cy="312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74042e3763_0_2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000" y="4044500"/>
            <a:ext cx="2370601" cy="15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74042e3763_0_2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0575" y="1183999"/>
            <a:ext cx="4825775" cy="301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74042e3763_0_2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5925" y="4947550"/>
            <a:ext cx="3003951" cy="16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74042e3763_0_285"/>
          <p:cNvPicPr preferRelativeResize="0"/>
          <p:nvPr/>
        </p:nvPicPr>
        <p:blipFill rotWithShape="1">
          <a:blip r:embed="rId10">
            <a:alphaModFix/>
          </a:blip>
          <a:srcRect t="11669" b="45724"/>
          <a:stretch/>
        </p:blipFill>
        <p:spPr>
          <a:xfrm>
            <a:off x="7411668" y="3936125"/>
            <a:ext cx="4825781" cy="2921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74042e3763_0_285"/>
          <p:cNvSpPr txBox="1"/>
          <p:nvPr/>
        </p:nvSpPr>
        <p:spPr>
          <a:xfrm>
            <a:off x="2976600" y="4195100"/>
            <a:ext cx="97296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alibri"/>
                <a:ea typeface="Calibri"/>
                <a:cs typeface="Calibri"/>
                <a:sym typeface="Calibri"/>
              </a:rPr>
              <a:t>304 programas educativos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alibri"/>
                <a:ea typeface="Calibri"/>
                <a:cs typeface="Calibri"/>
                <a:sym typeface="Calibri"/>
              </a:rPr>
              <a:t>202 mil alumnos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alibri"/>
                <a:ea typeface="Calibri"/>
                <a:cs typeface="Calibri"/>
                <a:sym typeface="Calibri"/>
              </a:rPr>
              <a:t>6905 profesores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74042e3763_0_285"/>
          <p:cNvSpPr txBox="1"/>
          <p:nvPr/>
        </p:nvSpPr>
        <p:spPr>
          <a:xfrm>
            <a:off x="5979625" y="5735775"/>
            <a:ext cx="97296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alibri"/>
                <a:ea typeface="Calibri"/>
                <a:cs typeface="Calibri"/>
                <a:sym typeface="Calibri"/>
              </a:rPr>
              <a:t>1 Licenciatura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alibri"/>
                <a:ea typeface="Calibri"/>
                <a:cs typeface="Calibri"/>
                <a:sym typeface="Calibri"/>
              </a:rPr>
              <a:t>4 maestrías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alibri"/>
                <a:ea typeface="Calibri"/>
                <a:cs typeface="Calibri"/>
                <a:sym typeface="Calibri"/>
              </a:rPr>
              <a:t>2 doctorados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alibri"/>
                <a:ea typeface="Calibri"/>
                <a:cs typeface="Calibri"/>
                <a:sym typeface="Calibri"/>
              </a:rPr>
              <a:t>2600 alumnos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834"/>
            <a:ext cx="12192000" cy="683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723"/>
            <a:ext cx="12192000" cy="6672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945"/>
            <a:ext cx="12192000" cy="681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76" y="0"/>
            <a:ext cx="121092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606" y="198593"/>
            <a:ext cx="11634787" cy="646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2650"/>
            <a:ext cx="12192000" cy="66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09"/>
            <a:ext cx="12192001" cy="6854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851"/>
            <a:ext cx="12192000" cy="6836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027"/>
            <a:ext cx="12192000" cy="6789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853"/>
            <a:ext cx="12192000" cy="681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74042e3763_0_82"/>
          <p:cNvPicPr preferRelativeResize="0"/>
          <p:nvPr/>
        </p:nvPicPr>
        <p:blipFill rotWithShape="1">
          <a:blip r:embed="rId3">
            <a:alphaModFix/>
          </a:blip>
          <a:srcRect l="1994" t="6438" r="6093" b="34330"/>
          <a:stretch/>
        </p:blipFill>
        <p:spPr>
          <a:xfrm>
            <a:off x="1623843" y="1786975"/>
            <a:ext cx="3603208" cy="497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74042e3763_0_82"/>
          <p:cNvPicPr preferRelativeResize="0"/>
          <p:nvPr/>
        </p:nvPicPr>
        <p:blipFill rotWithShape="1">
          <a:blip r:embed="rId4">
            <a:alphaModFix/>
          </a:blip>
          <a:srcRect t="41978" r="21795" b="5024"/>
          <a:stretch/>
        </p:blipFill>
        <p:spPr>
          <a:xfrm>
            <a:off x="8031750" y="1786975"/>
            <a:ext cx="3077123" cy="48852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74042e3763_0_82"/>
          <p:cNvSpPr txBox="1"/>
          <p:nvPr/>
        </p:nvSpPr>
        <p:spPr>
          <a:xfrm>
            <a:off x="709450" y="168925"/>
            <a:ext cx="101349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g74042e3763_0_82"/>
          <p:cNvPicPr preferRelativeResize="0"/>
          <p:nvPr/>
        </p:nvPicPr>
        <p:blipFill rotWithShape="1">
          <a:blip r:embed="rId5">
            <a:alphaModFix/>
          </a:blip>
          <a:srcRect l="8176" t="24191" r="14099" b="60386"/>
          <a:stretch/>
        </p:blipFill>
        <p:spPr>
          <a:xfrm>
            <a:off x="1546150" y="168925"/>
            <a:ext cx="9476202" cy="8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74042e3763_0_82"/>
          <p:cNvPicPr preferRelativeResize="0"/>
          <p:nvPr/>
        </p:nvPicPr>
        <p:blipFill rotWithShape="1">
          <a:blip r:embed="rId6">
            <a:alphaModFix/>
          </a:blip>
          <a:srcRect t="51408" r="16156" b="17677"/>
          <a:stretch/>
        </p:blipFill>
        <p:spPr>
          <a:xfrm>
            <a:off x="4711825" y="3970550"/>
            <a:ext cx="3530351" cy="278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74042e3763_0_82"/>
          <p:cNvPicPr preferRelativeResize="0"/>
          <p:nvPr/>
        </p:nvPicPr>
        <p:blipFill rotWithShape="1">
          <a:blip r:embed="rId6">
            <a:alphaModFix/>
          </a:blip>
          <a:srcRect t="20100" r="16156" b="48984"/>
          <a:stretch/>
        </p:blipFill>
        <p:spPr>
          <a:xfrm>
            <a:off x="4711825" y="1786975"/>
            <a:ext cx="3530351" cy="278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74042e3763_0_82"/>
          <p:cNvPicPr preferRelativeResize="0"/>
          <p:nvPr/>
        </p:nvPicPr>
        <p:blipFill rotWithShape="1">
          <a:blip r:embed="rId5">
            <a:alphaModFix/>
          </a:blip>
          <a:srcRect l="8316" t="74019" r="13959" b="13022"/>
          <a:stretch/>
        </p:blipFill>
        <p:spPr>
          <a:xfrm>
            <a:off x="1615600" y="1047275"/>
            <a:ext cx="9476202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74042e3763_0_82"/>
          <p:cNvSpPr/>
          <p:nvPr/>
        </p:nvSpPr>
        <p:spPr>
          <a:xfrm>
            <a:off x="8209325" y="5827600"/>
            <a:ext cx="2634900" cy="8784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g74042e3763_0_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3850" y="72288"/>
            <a:ext cx="973250" cy="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74042e3763_0_82" descr="FIC-HiQ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61261" y="242548"/>
            <a:ext cx="847625" cy="8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08" y="0"/>
            <a:ext cx="121555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851"/>
            <a:ext cx="12192000" cy="6836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925"/>
            <a:ext cx="12192000" cy="671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63"/>
            <a:ext cx="12192000" cy="68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" y="0"/>
            <a:ext cx="12173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74042e3b61_0_7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18"/>
            <a:ext cx="12192001" cy="685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g74042e3b61_0_7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859"/>
            <a:ext cx="12192000" cy="6802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4042e3b61_0_736"/>
          <p:cNvSpPr txBox="1">
            <a:spLocks noGrp="1"/>
          </p:cNvSpPr>
          <p:nvPr>
            <p:ph type="body" idx="1"/>
          </p:nvPr>
        </p:nvSpPr>
        <p:spPr>
          <a:xfrm>
            <a:off x="692100" y="899550"/>
            <a:ext cx="10807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419" sz="2000"/>
              <a:t>Como primera evaluación, los resultados determinan la alta variabilidad de problemas ambientales en los Ríos Urbanos.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419" sz="2000"/>
              <a:t>Los datos SIG (puntos de ubicación, cobertura del área, tipo de problema, líneas de contorno( generados representan la línea base para hacer un seguimiento del esfuerzo.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419" sz="2000"/>
              <a:t>La inspección y la vigilancia previenen problemas. La creación de una geodatabase hará más eficiente la gestión que el gobierno (en sus tres niveles) realizan y permitirá la transparencia de sus transparencia de sus procesos.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419" sz="2000"/>
              <a:t>Los  VANT han sido de gran utilidad para dar seguimiento a las problemáticas.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419" sz="2000" b="1"/>
              <a:t>El uso de imágenes aéreas para realizar caracterizaciones de sitio</a:t>
            </a:r>
            <a:r>
              <a:rPr lang="es-419" sz="2000"/>
              <a:t>, ya ha sido ampliamente usado y probado durante mucho tiempo, pero aun así los resultados van a </a:t>
            </a:r>
            <a:r>
              <a:rPr lang="es-419" sz="2000" b="1"/>
              <a:t>depender del usuario</a:t>
            </a:r>
            <a:r>
              <a:rPr lang="es-419" sz="2000"/>
              <a:t>. Por otro lado, los métodos automatizados permiten eliminar este factor, para obtener una vista más independiente.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26" name="Google Shape;426;g74042e3b61_0_736"/>
          <p:cNvSpPr txBox="1">
            <a:spLocks noGrp="1"/>
          </p:cNvSpPr>
          <p:nvPr>
            <p:ph type="sldNum" idx="12"/>
          </p:nvPr>
        </p:nvSpPr>
        <p:spPr>
          <a:xfrm>
            <a:off x="11480800" y="6356350"/>
            <a:ext cx="365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37</a:t>
            </a:fld>
            <a:endParaRPr/>
          </a:p>
        </p:txBody>
      </p:sp>
      <p:sp>
        <p:nvSpPr>
          <p:cNvPr id="427" name="Google Shape;427;g74042e3b61_0_736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24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8" name="Google Shape;428;g74042e3b61_0_736"/>
          <p:cNvGrpSpPr/>
          <p:nvPr/>
        </p:nvGrpSpPr>
        <p:grpSpPr>
          <a:xfrm>
            <a:off x="1408842" y="5940680"/>
            <a:ext cx="387060" cy="248564"/>
            <a:chOff x="1934025" y="1001650"/>
            <a:chExt cx="415300" cy="355600"/>
          </a:xfrm>
        </p:grpSpPr>
        <p:sp>
          <p:nvSpPr>
            <p:cNvPr id="429" name="Google Shape;429;g74042e3b61_0_73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g74042e3b61_0_73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g74042e3b61_0_73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g74042e3b61_0_73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g74042e3b61_0_736"/>
          <p:cNvSpPr/>
          <p:nvPr/>
        </p:nvSpPr>
        <p:spPr>
          <a:xfrm rot="2209713">
            <a:off x="2001983" y="6087830"/>
            <a:ext cx="460331" cy="4393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74042e3b61_0_736"/>
          <p:cNvSpPr/>
          <p:nvPr/>
        </p:nvSpPr>
        <p:spPr>
          <a:xfrm>
            <a:off x="2383717" y="5908188"/>
            <a:ext cx="208545" cy="14941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825" y="84450"/>
            <a:ext cx="9912676" cy="48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8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Bibliografía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8"/>
          <p:cNvSpPr/>
          <p:nvPr/>
        </p:nvSpPr>
        <p:spPr>
          <a:xfrm>
            <a:off x="1011900" y="3755725"/>
            <a:ext cx="9765000" cy="3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419" b="0" i="0" u="none" strike="noStrike" cap="non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Aguilar, JJ., Yepez, R., 2017. Modelo de evaluación del impacto sobre la precipitación sobre la inestabilidad de laderas en el área metropolitana de Monterrey, N. L., México."</a:t>
            </a:r>
            <a:endParaRPr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419" b="0" i="0" u="none" strike="noStrike" cap="non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Alcántara Ayala, I., y Murillo García, F. (2008). Procesos de remoción en masa en México: hacía una propuesta de elaboración de un inventario nacional. Investigaciones geográficas (66), 47-64.</a:t>
            </a:r>
            <a:endParaRPr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419" b="0" i="0" u="none" strike="noStrike" cap="non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Corominas, J., Van Westen, C., Frattini, P., Cascini, L., Malet, J. P., Fotopoulou, S., ... &amp; Pitilakis, K. (2014). Recommendations for the quantitative analysis of landslide risk. Bulletin of engineering geology and the environment, 73(2), 209-263.</a:t>
            </a:r>
            <a:endParaRPr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419" b="0" i="0" u="none" strike="noStrike" cap="non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Cruden, D. M. (1991). A simple definition of a landslide. Bulletin of Engineering Geology and the Environment, 43(1), 27-29.</a:t>
            </a:r>
            <a:endParaRPr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419" b="0" i="0" u="none" strike="noStrike" cap="non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Cruden, D. M., &amp; Varnes, D. J. (1996). Landslides: investigation and mitigation. Chapter 3-Landslide types and processes. Transportation research board special report, (247).</a:t>
            </a:r>
            <a:endParaRPr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g74042e3b61_0_5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74042e3b61_0_515"/>
          <p:cNvSpPr txBox="1">
            <a:spLocks noGrp="1"/>
          </p:cNvSpPr>
          <p:nvPr>
            <p:ph type="sldNum" idx="12"/>
          </p:nvPr>
        </p:nvSpPr>
        <p:spPr>
          <a:xfrm>
            <a:off x="5730200" y="6126367"/>
            <a:ext cx="7317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39</a:t>
            </a:fld>
            <a:endParaRPr/>
          </a:p>
        </p:txBody>
      </p:sp>
      <p:sp>
        <p:nvSpPr>
          <p:cNvPr id="448" name="Google Shape;448;g74042e3b61_0_515"/>
          <p:cNvSpPr txBox="1">
            <a:spLocks noGrp="1"/>
          </p:cNvSpPr>
          <p:nvPr>
            <p:ph type="ctrTitle" idx="4294967295"/>
          </p:nvPr>
        </p:nvSpPr>
        <p:spPr>
          <a:xfrm>
            <a:off x="1700200" y="3340500"/>
            <a:ext cx="87915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9F0F"/>
              </a:buClr>
              <a:buSzPts val="2400"/>
              <a:buFont typeface="Calibri"/>
              <a:buNone/>
            </a:pPr>
            <a:r>
              <a:rPr lang="es-419" sz="2400" b="0" i="0" u="none" strike="noStrike" cap="none">
                <a:solidFill>
                  <a:srgbClr val="D29F0F"/>
                </a:solidFill>
                <a:latin typeface="Calibri"/>
                <a:ea typeface="Calibri"/>
                <a:cs typeface="Calibri"/>
                <a:sym typeface="Calibri"/>
              </a:rPr>
              <a:t>Gracias!</a:t>
            </a:r>
            <a:endParaRPr sz="2400" b="0" i="0" u="none" strike="noStrike" cap="none">
              <a:solidFill>
                <a:srgbClr val="D29F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74042e3b61_0_515"/>
          <p:cNvSpPr txBox="1">
            <a:spLocks noGrp="1"/>
          </p:cNvSpPr>
          <p:nvPr>
            <p:ph type="subTitle" idx="4294967295"/>
          </p:nvPr>
        </p:nvSpPr>
        <p:spPr>
          <a:xfrm>
            <a:off x="1700200" y="4109572"/>
            <a:ext cx="8791500" cy="15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800" u="none">
                <a:solidFill>
                  <a:schemeClr val="dk1"/>
                </a:solidFill>
              </a:rPr>
              <a:t>fabiola.yepez</a:t>
            </a:r>
            <a:r>
              <a:rPr lang="es-419" sz="1800" b="0" i="0" strike="noStrike" cap="none">
                <a:latin typeface="Calibri"/>
                <a:ea typeface="Calibri"/>
                <a:cs typeface="Calibri"/>
                <a:sym typeface="Calibri"/>
              </a:rPr>
              <a:t>@gmail.com</a:t>
            </a:r>
            <a:endParaRPr sz="1800"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1" u="sng">
                <a:solidFill>
                  <a:schemeClr val="hlink"/>
                </a:solidFill>
                <a:hlinkClick r:id="rId4"/>
              </a:rPr>
              <a:t>fabiola.yepezrn</a:t>
            </a:r>
            <a:r>
              <a:rPr lang="es-419" sz="18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@</a:t>
            </a:r>
            <a:r>
              <a:rPr lang="es-419" sz="1800" b="1" u="sng">
                <a:solidFill>
                  <a:schemeClr val="hlink"/>
                </a:solidFill>
                <a:hlinkClick r:id="rId4"/>
              </a:rPr>
              <a:t>uanl.edu.mx</a:t>
            </a:r>
            <a:endParaRPr sz="1800" b="1" u="sng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u="sng"/>
          </a:p>
        </p:txBody>
      </p:sp>
      <p:grpSp>
        <p:nvGrpSpPr>
          <p:cNvPr id="450" name="Google Shape;450;g74042e3b61_0_515"/>
          <p:cNvGrpSpPr/>
          <p:nvPr/>
        </p:nvGrpSpPr>
        <p:grpSpPr>
          <a:xfrm>
            <a:off x="5104666" y="1627930"/>
            <a:ext cx="1982382" cy="1675082"/>
            <a:chOff x="3918650" y="293075"/>
            <a:chExt cx="488500" cy="412775"/>
          </a:xfrm>
        </p:grpSpPr>
        <p:sp>
          <p:nvSpPr>
            <p:cNvPr id="451" name="Google Shape;451;g74042e3b61_0_515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g74042e3b61_0_515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g74042e3b61_0_515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4042e3b61_2_0"/>
          <p:cNvSpPr txBox="1"/>
          <p:nvPr/>
        </p:nvSpPr>
        <p:spPr>
          <a:xfrm>
            <a:off x="709450" y="168925"/>
            <a:ext cx="101349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74042e3b61_2_0"/>
          <p:cNvPicPr preferRelativeResize="0"/>
          <p:nvPr/>
        </p:nvPicPr>
        <p:blipFill rotWithShape="1">
          <a:blip r:embed="rId3">
            <a:alphaModFix/>
          </a:blip>
          <a:srcRect l="7635" t="87737" r="76718" b="5390"/>
          <a:stretch/>
        </p:blipFill>
        <p:spPr>
          <a:xfrm>
            <a:off x="591200" y="315825"/>
            <a:ext cx="1874976" cy="1745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74042e3b61_2_0"/>
          <p:cNvSpPr txBox="1"/>
          <p:nvPr/>
        </p:nvSpPr>
        <p:spPr>
          <a:xfrm>
            <a:off x="912100" y="168925"/>
            <a:ext cx="97296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Departamento 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Geomática 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Instituto de Ingeniería Civil 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“Dr. Raymundo Rivera Villarreal” 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74042e3b61_2_0"/>
          <p:cNvSpPr txBox="1"/>
          <p:nvPr/>
        </p:nvSpPr>
        <p:spPr>
          <a:xfrm>
            <a:off x="1349400" y="2272975"/>
            <a:ext cx="94932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geomática es un conjunto de ciencias que integran sistémicamente los medios para la captura, tratamiento, análisis, interpretación, difusión y almacenamiento de la información geográfica (Aguirre Gómez, 2009).</a:t>
            </a:r>
            <a:endParaRPr sz="2000"/>
          </a:p>
        </p:txBody>
      </p:sp>
      <p:sp>
        <p:nvSpPr>
          <p:cNvPr id="139" name="Google Shape;139;g74042e3b61_2_0"/>
          <p:cNvSpPr txBox="1"/>
          <p:nvPr/>
        </p:nvSpPr>
        <p:spPr>
          <a:xfrm>
            <a:off x="234550" y="4086550"/>
            <a:ext cx="59514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Desarrollar metodologías de actualización, que combinen los avances en modelación SIG escala regional con lo obtenido a escala local, combinando los avances de las diversas tecnologías.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g74042e3b61_2_0" descr="Resultado de imagen para inspire dj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8625" y="5286625"/>
            <a:ext cx="2357062" cy="15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74042e3b61_2_0" descr="Resultado de imagen para satelite sentinel 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5948" y="3591050"/>
            <a:ext cx="2201925" cy="157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74042e3b61_2_0" descr="Imagen relacionad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2425" y="4086550"/>
            <a:ext cx="2201925" cy="13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74042e3b61_2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842600" y="4243482"/>
            <a:ext cx="1010773" cy="183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4042e3763_0_299"/>
          <p:cNvSpPr txBox="1">
            <a:spLocks noGrp="1"/>
          </p:cNvSpPr>
          <p:nvPr>
            <p:ph type="sldNum" idx="12"/>
          </p:nvPr>
        </p:nvSpPr>
        <p:spPr>
          <a:xfrm>
            <a:off x="11480800" y="6356350"/>
            <a:ext cx="365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5</a:t>
            </a:fld>
            <a:endParaRPr/>
          </a:p>
        </p:txBody>
      </p:sp>
      <p:sp>
        <p:nvSpPr>
          <p:cNvPr id="149" name="Google Shape;149;g74042e3763_0_299"/>
          <p:cNvSpPr txBox="1"/>
          <p:nvPr/>
        </p:nvSpPr>
        <p:spPr>
          <a:xfrm>
            <a:off x="9571900" y="4814400"/>
            <a:ext cx="19089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latin typeface="Calibri"/>
                <a:ea typeface="Calibri"/>
                <a:cs typeface="Calibri"/>
                <a:sym typeface="Calibri"/>
              </a:rPr>
              <a:t>Rios urbanos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g74042e3763_0_299"/>
          <p:cNvPicPr preferRelativeResize="0"/>
          <p:nvPr/>
        </p:nvPicPr>
        <p:blipFill rotWithShape="1">
          <a:blip r:embed="rId3">
            <a:alphaModFix/>
          </a:blip>
          <a:srcRect r="54050"/>
          <a:stretch/>
        </p:blipFill>
        <p:spPr>
          <a:xfrm>
            <a:off x="0" y="0"/>
            <a:ext cx="3142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74042e3763_0_299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Deslizamientos de laderas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74042e3763_0_299"/>
          <p:cNvPicPr preferRelativeResize="0"/>
          <p:nvPr/>
        </p:nvPicPr>
        <p:blipFill rotWithShape="1">
          <a:blip r:embed="rId4">
            <a:alphaModFix/>
          </a:blip>
          <a:srcRect l="33333" t="13351" r="40004" b="23700"/>
          <a:stretch/>
        </p:blipFill>
        <p:spPr>
          <a:xfrm>
            <a:off x="3310000" y="0"/>
            <a:ext cx="2550973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74042e3763_0_299"/>
          <p:cNvSpPr txBox="1"/>
          <p:nvPr/>
        </p:nvSpPr>
        <p:spPr>
          <a:xfrm rot="-5400000">
            <a:off x="-413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Áreas Verdes Urbanas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g74042e3763_0_299"/>
          <p:cNvPicPr preferRelativeResize="0"/>
          <p:nvPr/>
        </p:nvPicPr>
        <p:blipFill rotWithShape="1">
          <a:blip r:embed="rId5">
            <a:alphaModFix/>
          </a:blip>
          <a:srcRect l="25505" r="37101"/>
          <a:stretch/>
        </p:blipFill>
        <p:spPr>
          <a:xfrm>
            <a:off x="6321749" y="0"/>
            <a:ext cx="31424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74042e3763_0_299"/>
          <p:cNvSpPr txBox="1"/>
          <p:nvPr/>
        </p:nvSpPr>
        <p:spPr>
          <a:xfrm rot="-5400000">
            <a:off x="2678137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Infraestructura Metropolitana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g74042e3763_0_299"/>
          <p:cNvPicPr preferRelativeResize="0"/>
          <p:nvPr/>
        </p:nvPicPr>
        <p:blipFill rotWithShape="1">
          <a:blip r:embed="rId6">
            <a:alphaModFix/>
          </a:blip>
          <a:srcRect l="45076" r="14215"/>
          <a:stretch/>
        </p:blipFill>
        <p:spPr>
          <a:xfrm>
            <a:off x="9064150" y="1800"/>
            <a:ext cx="3142424" cy="68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74042e3763_0_299"/>
          <p:cNvSpPr txBox="1"/>
          <p:nvPr/>
        </p:nvSpPr>
        <p:spPr>
          <a:xfrm rot="-5400000">
            <a:off x="5796862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Ríos Urbanas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4042e3763_0_644"/>
          <p:cNvSpPr/>
          <p:nvPr/>
        </p:nvSpPr>
        <p:spPr>
          <a:xfrm>
            <a:off x="2345925" y="260648"/>
            <a:ext cx="883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Diagrama de flujo general para clasificación de imagen Sentinel.</a:t>
            </a:r>
            <a:endParaRPr/>
          </a:p>
        </p:txBody>
      </p:sp>
      <p:sp>
        <p:nvSpPr>
          <p:cNvPr id="163" name="Google Shape;163;g74042e3763_0_644"/>
          <p:cNvSpPr txBox="1">
            <a:spLocks noGrp="1"/>
          </p:cNvSpPr>
          <p:nvPr>
            <p:ph type="sldNum" idx="12"/>
          </p:nvPr>
        </p:nvSpPr>
        <p:spPr>
          <a:xfrm>
            <a:off x="11480800" y="6356350"/>
            <a:ext cx="365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6</a:t>
            </a:fld>
            <a:endParaRPr/>
          </a:p>
        </p:txBody>
      </p:sp>
      <p:pic>
        <p:nvPicPr>
          <p:cNvPr id="164" name="Google Shape;164;g74042e3763_0_644" descr="Figura 27.jpg"/>
          <p:cNvPicPr preferRelativeResize="0"/>
          <p:nvPr/>
        </p:nvPicPr>
        <p:blipFill rotWithShape="1">
          <a:blip r:embed="rId3">
            <a:alphaModFix/>
          </a:blip>
          <a:srcRect l="1754" t="960" r="19573"/>
          <a:stretch/>
        </p:blipFill>
        <p:spPr>
          <a:xfrm>
            <a:off x="378375" y="101350"/>
            <a:ext cx="9400849" cy="66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74042e3763_0_644"/>
          <p:cNvSpPr/>
          <p:nvPr/>
        </p:nvSpPr>
        <p:spPr>
          <a:xfrm>
            <a:off x="10083675" y="951910"/>
            <a:ext cx="1910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419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419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robabilidad de que un vector desconocido </a:t>
            </a:r>
            <a:r>
              <a:rPr lang="es-419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s-419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pertenezca a una clase conocida 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74042e3763_0_644"/>
          <p:cNvSpPr/>
          <p:nvPr/>
        </p:nvSpPr>
        <p:spPr>
          <a:xfrm>
            <a:off x="10083670" y="2092896"/>
            <a:ext cx="191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419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MLC, la probabilidad depende del número de muestras por categoría.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74042e3763_0_644"/>
          <p:cNvSpPr/>
          <p:nvPr/>
        </p:nvSpPr>
        <p:spPr>
          <a:xfrm>
            <a:off x="10106907" y="3418408"/>
            <a:ext cx="19815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Clasificación por agrupación de pixeles, necesita de sitios de entrenamiento tipo cluster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74042e3763_0_644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4042e3b61_0_214"/>
          <p:cNvSpPr txBox="1">
            <a:spLocks noGrp="1"/>
          </p:cNvSpPr>
          <p:nvPr>
            <p:ph type="title"/>
          </p:nvPr>
        </p:nvSpPr>
        <p:spPr>
          <a:xfrm>
            <a:off x="1513491" y="220171"/>
            <a:ext cx="8072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9F0F"/>
              </a:buClr>
              <a:buSzPts val="2000"/>
              <a:buFont typeface="Calibri"/>
              <a:buNone/>
            </a:pPr>
            <a:r>
              <a:rPr lang="es-419" sz="2000" b="1"/>
              <a:t>Trabajo de campo</a:t>
            </a:r>
            <a:endParaRPr sz="2000" b="1"/>
          </a:p>
        </p:txBody>
      </p:sp>
      <p:graphicFrame>
        <p:nvGraphicFramePr>
          <p:cNvPr id="174" name="Google Shape;174;g74042e3b61_0_214"/>
          <p:cNvGraphicFramePr/>
          <p:nvPr/>
        </p:nvGraphicFramePr>
        <p:xfrm>
          <a:off x="6673399" y="4928537"/>
          <a:ext cx="4812350" cy="1468475"/>
        </p:xfrm>
        <a:graphic>
          <a:graphicData uri="http://schemas.openxmlformats.org/drawingml/2006/table">
            <a:tbl>
              <a:tblPr>
                <a:noFill/>
                <a:tableStyleId>{75DBAD6C-A764-4392-8EFF-CD938DB9153E}</a:tableStyleId>
              </a:tblPr>
              <a:tblGrid>
                <a:gridCol w="82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Equipo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Especificaciones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Escáner Topcon GLS 1500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con campo de visión de 360°x270°, alta precisión de hasta 4mm y con capacidad de captura de 30,000 puntos por segundo, efectividad de alcance de 150 hasta 330m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DJI Phantom 3 Professional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altura máxima de 6000 msnm, con modo de posicionamiento de GPS/GLONASS, y un tiempo de vuelo estimado de 23 min (por batería/aproximadamente) equipado con una cámara de 12.4M/ FOV 94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DJI Inspire 2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el cual puede elevarse hasta 5000 m con un tiempo de vuelo aproximado de 27 min (por batería/ con Zenmuse X4S)  equipado con una cámara Zenmuse x4s, de 20M y FOV 84°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Brújula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7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Brújula geológica azimutal, marca Brunton.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600" marR="40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5" name="Google Shape;175;g74042e3b61_0_214" descr="trabajodecampo.jpg"/>
          <p:cNvPicPr preferRelativeResize="0"/>
          <p:nvPr/>
        </p:nvPicPr>
        <p:blipFill rotWithShape="1">
          <a:blip r:embed="rId3">
            <a:alphaModFix/>
          </a:blip>
          <a:srcRect t="2634" b="3960"/>
          <a:stretch/>
        </p:blipFill>
        <p:spPr>
          <a:xfrm>
            <a:off x="498175" y="2697349"/>
            <a:ext cx="5903975" cy="369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74042e3b61_0_214"/>
          <p:cNvPicPr preferRelativeResize="0"/>
          <p:nvPr/>
        </p:nvPicPr>
        <p:blipFill rotWithShape="1">
          <a:blip r:embed="rId4">
            <a:alphaModFix/>
          </a:blip>
          <a:srcRect l="3381"/>
          <a:stretch/>
        </p:blipFill>
        <p:spPr>
          <a:xfrm>
            <a:off x="6415625" y="933426"/>
            <a:ext cx="5327899" cy="392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74042e3b61_0_214"/>
          <p:cNvSpPr/>
          <p:nvPr/>
        </p:nvSpPr>
        <p:spPr>
          <a:xfrm>
            <a:off x="623392" y="1709519"/>
            <a:ext cx="5664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otra parte, la investigación sirvió para comparar la efectividad y precisión de las ortofotos obtenidas con un (VANT), con el cual utilizando una metodología de fotoreconstrucción y procesamiento de la información geométrica de las laderas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74042e3b61_0_214"/>
          <p:cNvSpPr txBox="1">
            <a:spLocks noGrp="1"/>
          </p:cNvSpPr>
          <p:nvPr>
            <p:ph type="sldNum" idx="12"/>
          </p:nvPr>
        </p:nvSpPr>
        <p:spPr>
          <a:xfrm>
            <a:off x="11480800" y="6356350"/>
            <a:ext cx="365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7</a:t>
            </a:fld>
            <a:endParaRPr/>
          </a:p>
        </p:txBody>
      </p:sp>
      <p:sp>
        <p:nvSpPr>
          <p:cNvPr id="179" name="Google Shape;179;g74042e3b61_0_214"/>
          <p:cNvSpPr/>
          <p:nvPr/>
        </p:nvSpPr>
        <p:spPr>
          <a:xfrm>
            <a:off x="617726" y="933425"/>
            <a:ext cx="56649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 de los objetivos de este proyecto es la integración de un modelo SIG de ultra alta resolución, para lo cual se obtuvieron datos de campo.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74042e3b61_0_214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Metodología del trabajo de campo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g74042e3b61_0_214" descr="Imagen relacionad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87500" y="138500"/>
            <a:ext cx="1140500" cy="11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4042e3763_0_556"/>
          <p:cNvSpPr txBox="1">
            <a:spLocks noGrp="1"/>
          </p:cNvSpPr>
          <p:nvPr>
            <p:ph type="title"/>
          </p:nvPr>
        </p:nvSpPr>
        <p:spPr>
          <a:xfrm>
            <a:off x="1177159" y="0"/>
            <a:ext cx="10515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9F0F"/>
              </a:buClr>
              <a:buSzPts val="2400"/>
              <a:buFont typeface="Calibri"/>
              <a:buNone/>
            </a:pPr>
            <a:r>
              <a:rPr lang="es-419" sz="2400"/>
              <a:t>Metodología del procesado sobre los datos de campo</a:t>
            </a:r>
            <a:endParaRPr/>
          </a:p>
        </p:txBody>
      </p:sp>
      <p:pic>
        <p:nvPicPr>
          <p:cNvPr id="187" name="Google Shape;187;g74042e3763_0_556" descr="Figura 48.jpg"/>
          <p:cNvPicPr preferRelativeResize="0"/>
          <p:nvPr/>
        </p:nvPicPr>
        <p:blipFill rotWithShape="1">
          <a:blip r:embed="rId3">
            <a:alphaModFix/>
          </a:blip>
          <a:srcRect r="19987" b="3306"/>
          <a:stretch/>
        </p:blipFill>
        <p:spPr>
          <a:xfrm>
            <a:off x="482375" y="675650"/>
            <a:ext cx="11358652" cy="592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74042e3763_0_556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Metodología del trabajo de campo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74042e3b61_0_3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9788" y="953692"/>
            <a:ext cx="2437011" cy="157924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74042e3b61_0_354"/>
          <p:cNvSpPr txBox="1"/>
          <p:nvPr/>
        </p:nvSpPr>
        <p:spPr>
          <a:xfrm>
            <a:off x="3327315" y="2077736"/>
            <a:ext cx="543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endParaRPr/>
          </a:p>
        </p:txBody>
      </p:sp>
      <p:sp>
        <p:nvSpPr>
          <p:cNvPr id="195" name="Google Shape;195;g74042e3b61_0_354"/>
          <p:cNvSpPr txBox="1"/>
          <p:nvPr/>
        </p:nvSpPr>
        <p:spPr>
          <a:xfrm>
            <a:off x="5900729" y="2136741"/>
            <a:ext cx="543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</a:t>
            </a:r>
            <a:endParaRPr/>
          </a:p>
        </p:txBody>
      </p:sp>
      <p:sp>
        <p:nvSpPr>
          <p:cNvPr id="196" name="Google Shape;196;g74042e3b61_0_354"/>
          <p:cNvSpPr txBox="1"/>
          <p:nvPr/>
        </p:nvSpPr>
        <p:spPr>
          <a:xfrm>
            <a:off x="9027823" y="2173230"/>
            <a:ext cx="543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endParaRPr/>
          </a:p>
        </p:txBody>
      </p:sp>
      <p:sp>
        <p:nvSpPr>
          <p:cNvPr id="197" name="Google Shape;197;g74042e3b61_0_354"/>
          <p:cNvSpPr txBox="1"/>
          <p:nvPr/>
        </p:nvSpPr>
        <p:spPr>
          <a:xfrm>
            <a:off x="731875" y="4599647"/>
            <a:ext cx="46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endParaRPr/>
          </a:p>
        </p:txBody>
      </p:sp>
      <p:sp>
        <p:nvSpPr>
          <p:cNvPr id="198" name="Google Shape;198;g74042e3b61_0_354"/>
          <p:cNvSpPr txBox="1"/>
          <p:nvPr/>
        </p:nvSpPr>
        <p:spPr>
          <a:xfrm>
            <a:off x="2886004" y="4652668"/>
            <a:ext cx="46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</a:t>
            </a:r>
            <a:endParaRPr/>
          </a:p>
        </p:txBody>
      </p:sp>
      <p:sp>
        <p:nvSpPr>
          <p:cNvPr id="199" name="Google Shape;199;g74042e3b61_0_354"/>
          <p:cNvSpPr txBox="1"/>
          <p:nvPr/>
        </p:nvSpPr>
        <p:spPr>
          <a:xfrm>
            <a:off x="6005680" y="4567553"/>
            <a:ext cx="46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</a:t>
            </a:r>
            <a:endParaRPr/>
          </a:p>
        </p:txBody>
      </p:sp>
      <p:sp>
        <p:nvSpPr>
          <p:cNvPr id="200" name="Google Shape;200;g74042e3b61_0_354"/>
          <p:cNvSpPr txBox="1"/>
          <p:nvPr/>
        </p:nvSpPr>
        <p:spPr>
          <a:xfrm>
            <a:off x="9187982" y="3278936"/>
            <a:ext cx="46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g)</a:t>
            </a:r>
            <a:endParaRPr/>
          </a:p>
        </p:txBody>
      </p:sp>
      <p:sp>
        <p:nvSpPr>
          <p:cNvPr id="201" name="Google Shape;201;g74042e3b61_0_354"/>
          <p:cNvSpPr txBox="1"/>
          <p:nvPr/>
        </p:nvSpPr>
        <p:spPr>
          <a:xfrm>
            <a:off x="840841" y="928125"/>
            <a:ext cx="20907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Sitio 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 Topo 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Información: Cobertura de 26.28 ha, 100 fotos, 100 alineadas, 5 puntos de control, 150 altura de vuelo, 47.3 cm/pix de resolución.</a:t>
            </a:r>
            <a:endParaRPr/>
          </a:p>
        </p:txBody>
      </p:sp>
      <p:pic>
        <p:nvPicPr>
          <p:cNvPr id="202" name="Google Shape;202;g74042e3b61_0_3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9737" y="861294"/>
            <a:ext cx="1148312" cy="150050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74042e3b61_0_354"/>
          <p:cNvSpPr/>
          <p:nvPr/>
        </p:nvSpPr>
        <p:spPr>
          <a:xfrm>
            <a:off x="9571090" y="1195212"/>
            <a:ext cx="19845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N/A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reconstrucción se realizó a partir de la segmentación de un video, por lo que las imágenes no estaban georreferenciadas.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g74042e3b61_0_3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884" y="3581759"/>
            <a:ext cx="2049021" cy="103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74042e3b61_0_3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3463" y="3464276"/>
            <a:ext cx="1338846" cy="157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74042e3b61_0_3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57231" y="3154514"/>
            <a:ext cx="1944964" cy="191790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74042e3b61_0_354"/>
          <p:cNvSpPr txBox="1"/>
          <p:nvPr/>
        </p:nvSpPr>
        <p:spPr>
          <a:xfrm>
            <a:off x="8729735" y="3894437"/>
            <a:ext cx="5895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730</a:t>
            </a:r>
            <a:endParaRPr/>
          </a:p>
        </p:txBody>
      </p:sp>
      <p:sp>
        <p:nvSpPr>
          <p:cNvPr id="208" name="Google Shape;208;g74042e3b61_0_354"/>
          <p:cNvSpPr txBox="1"/>
          <p:nvPr/>
        </p:nvSpPr>
        <p:spPr>
          <a:xfrm>
            <a:off x="8715769" y="4781435"/>
            <a:ext cx="6555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540 m</a:t>
            </a:r>
            <a:endParaRPr/>
          </a:p>
        </p:txBody>
      </p:sp>
      <p:pic>
        <p:nvPicPr>
          <p:cNvPr id="209" name="Google Shape;209;g74042e3b61_0_3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88242" y="3154515"/>
            <a:ext cx="1903558" cy="1790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g74042e3b61_0_354"/>
          <p:cNvGrpSpPr/>
          <p:nvPr/>
        </p:nvGrpSpPr>
        <p:grpSpPr>
          <a:xfrm>
            <a:off x="11267859" y="235257"/>
            <a:ext cx="517259" cy="367467"/>
            <a:chOff x="2583100" y="2973775"/>
            <a:chExt cx="461550" cy="437200"/>
          </a:xfrm>
        </p:grpSpPr>
        <p:sp>
          <p:nvSpPr>
            <p:cNvPr id="211" name="Google Shape;211;g74042e3b61_0_354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g74042e3b61_0_354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g74042e3b61_0_354"/>
          <p:cNvGrpSpPr/>
          <p:nvPr/>
        </p:nvGrpSpPr>
        <p:grpSpPr>
          <a:xfrm>
            <a:off x="1626123" y="5804830"/>
            <a:ext cx="1286940" cy="730058"/>
            <a:chOff x="3927500" y="301425"/>
            <a:chExt cx="461550" cy="411625"/>
          </a:xfrm>
        </p:grpSpPr>
        <p:sp>
          <p:nvSpPr>
            <p:cNvPr id="214" name="Google Shape;214;g74042e3b61_0_354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g74042e3b61_0_354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g74042e3b61_0_354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g74042e3b61_0_354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g74042e3b61_0_354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g74042e3b61_0_354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g74042e3b61_0_354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g74042e3b61_0_354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g74042e3b61_0_354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74042e3b61_0_354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74042e3b61_0_354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74042e3b61_0_354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g74042e3b61_0_354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g74042e3b61_0_354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74042e3b61_0_354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g74042e3b61_0_354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g74042e3b61_0_354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g74042e3b61_0_354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g74042e3b61_0_354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74042e3b61_0_354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g74042e3b61_0_354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g74042e3b61_0_354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g74042e3b61_0_354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g74042e3b61_0_354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g74042e3b61_0_354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74042e3b61_0_354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g74042e3b61_0_354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g74042e3b61_0_354"/>
          <p:cNvSpPr txBox="1"/>
          <p:nvPr/>
        </p:nvSpPr>
        <p:spPr>
          <a:xfrm>
            <a:off x="840853" y="209006"/>
            <a:ext cx="10515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9F0F"/>
              </a:buClr>
              <a:buSzPts val="2500"/>
              <a:buFont typeface="Calibri"/>
              <a:buNone/>
            </a:pPr>
            <a:r>
              <a:rPr lang="es-419" sz="2500" b="0" i="0" u="none" strike="noStrike" cap="none">
                <a:solidFill>
                  <a:srgbClr val="D29F0F"/>
                </a:solidFill>
                <a:latin typeface="Calibri"/>
                <a:ea typeface="Calibri"/>
                <a:cs typeface="Calibri"/>
                <a:sym typeface="Calibri"/>
              </a:rPr>
              <a:t>Ejemplos de los sitios muestreados</a:t>
            </a:r>
            <a:endParaRPr/>
          </a:p>
        </p:txBody>
      </p:sp>
      <p:sp>
        <p:nvSpPr>
          <p:cNvPr id="242" name="Google Shape;242;g74042e3b61_0_354"/>
          <p:cNvSpPr txBox="1"/>
          <p:nvPr/>
        </p:nvSpPr>
        <p:spPr>
          <a:xfrm rot="-5400000">
            <a:off x="-3179063" y="3182852"/>
            <a:ext cx="6858000" cy="4923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90571E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800" b="1">
              <a:solidFill>
                <a:srgbClr val="905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74042e3b61_0_354"/>
          <p:cNvSpPr/>
          <p:nvPr/>
        </p:nvSpPr>
        <p:spPr>
          <a:xfrm>
            <a:off x="3138983" y="5398081"/>
            <a:ext cx="87801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lphaLcParenR"/>
            </a:pPr>
            <a:r>
              <a:rPr lang="es-419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Punto de ubicación de la cámara al momento de tomar la fotografía y traslape entre imágenes.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lphaLcParenR"/>
            </a:pPr>
            <a:r>
              <a:rPr lang="es-419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Ubicación de puntos de control para corrección geométrica.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lphaLcParenR"/>
            </a:pPr>
            <a:r>
              <a:rPr lang="es-419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Puntos de ubicación de la cámara al momento de tomar la fotografía y el ajuste de cada punto por corrección geométrica.</a:t>
            </a:r>
            <a:endParaRPr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lphaLcParenR"/>
            </a:pPr>
            <a:r>
              <a:rPr lang="es-419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Residual de imágenes producto de la calibración de la cámara.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lphaLcParenR"/>
            </a:pPr>
            <a:r>
              <a:rPr lang="es-419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Clasificación de nube de puntos, los puntos correspondientes al suelo se presentan en color café.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lphaLcParenR"/>
            </a:pPr>
            <a:r>
              <a:rPr lang="es-419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de Elevación resultante de la triangulación de los puntos que corresponden al suelo.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lphaLcParenR"/>
            </a:pPr>
            <a:r>
              <a:rPr lang="es-419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Ortomosaico resultante del área de estudio.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Microsoft Office PowerPoint</Application>
  <PresentationFormat>Panorámica</PresentationFormat>
  <Paragraphs>103</Paragraphs>
  <Slides>39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Calibri</vt:lpstr>
      <vt:lpstr>Arial</vt:lpstr>
      <vt:lpstr>Montserrat</vt:lpstr>
      <vt:lpstr>Cambria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Trabajo de campo</vt:lpstr>
      <vt:lpstr>Metodología del procesado sobre los datos de campo</vt:lpstr>
      <vt:lpstr>Presentación de PowerPoint</vt:lpstr>
      <vt:lpstr>Resultados del procesado del trabajo de campo</vt:lpstr>
      <vt:lpstr>Proyectos alternos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Aguilar</dc:creator>
  <cp:lastModifiedBy>Direccion</cp:lastModifiedBy>
  <cp:revision>1</cp:revision>
  <dcterms:created xsi:type="dcterms:W3CDTF">2019-11-06T22:42:17Z</dcterms:created>
  <dcterms:modified xsi:type="dcterms:W3CDTF">2019-11-08T14:53:49Z</dcterms:modified>
</cp:coreProperties>
</file>